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7"/>
  </p:notesMasterIdLst>
  <p:sldIdLst>
    <p:sldId id="285" r:id="rId3"/>
    <p:sldId id="256" r:id="rId4"/>
    <p:sldId id="307" r:id="rId5"/>
    <p:sldId id="287" r:id="rId6"/>
    <p:sldId id="257" r:id="rId7"/>
    <p:sldId id="258" r:id="rId8"/>
    <p:sldId id="259" r:id="rId9"/>
    <p:sldId id="260" r:id="rId10"/>
    <p:sldId id="308" r:id="rId11"/>
    <p:sldId id="261" r:id="rId12"/>
    <p:sldId id="309" r:id="rId13"/>
    <p:sldId id="290" r:id="rId14"/>
    <p:sldId id="320" r:id="rId15"/>
    <p:sldId id="321" r:id="rId16"/>
    <p:sldId id="322" r:id="rId17"/>
    <p:sldId id="323" r:id="rId18"/>
    <p:sldId id="313" r:id="rId19"/>
    <p:sldId id="310" r:id="rId20"/>
    <p:sldId id="291" r:id="rId21"/>
    <p:sldId id="293" r:id="rId22"/>
    <p:sldId id="312" r:id="rId23"/>
    <p:sldId id="292" r:id="rId24"/>
    <p:sldId id="263" r:id="rId25"/>
    <p:sldId id="324" r:id="rId26"/>
    <p:sldId id="264" r:id="rId27"/>
    <p:sldId id="289" r:id="rId28"/>
    <p:sldId id="311" r:id="rId29"/>
    <p:sldId id="269" r:id="rId30"/>
    <p:sldId id="294" r:id="rId31"/>
    <p:sldId id="270" r:id="rId32"/>
    <p:sldId id="271" r:id="rId33"/>
    <p:sldId id="272" r:id="rId34"/>
    <p:sldId id="295" r:id="rId35"/>
    <p:sldId id="273" r:id="rId36"/>
    <p:sldId id="296" r:id="rId37"/>
    <p:sldId id="297" r:id="rId38"/>
    <p:sldId id="274" r:id="rId39"/>
    <p:sldId id="275" r:id="rId40"/>
    <p:sldId id="276" r:id="rId41"/>
    <p:sldId id="298" r:id="rId42"/>
    <p:sldId id="288" r:id="rId43"/>
    <p:sldId id="277" r:id="rId44"/>
    <p:sldId id="299" r:id="rId45"/>
    <p:sldId id="300" r:id="rId46"/>
    <p:sldId id="278" r:id="rId47"/>
    <p:sldId id="279" r:id="rId48"/>
    <p:sldId id="314" r:id="rId49"/>
    <p:sldId id="301" r:id="rId50"/>
    <p:sldId id="315" r:id="rId51"/>
    <p:sldId id="280" r:id="rId52"/>
    <p:sldId id="302" r:id="rId53"/>
    <p:sldId id="316" r:id="rId54"/>
    <p:sldId id="281" r:id="rId55"/>
    <p:sldId id="304" r:id="rId56"/>
    <p:sldId id="303" r:id="rId57"/>
    <p:sldId id="282" r:id="rId58"/>
    <p:sldId id="305" r:id="rId59"/>
    <p:sldId id="317" r:id="rId60"/>
    <p:sldId id="283" r:id="rId61"/>
    <p:sldId id="306" r:id="rId62"/>
    <p:sldId id="286" r:id="rId63"/>
    <p:sldId id="284" r:id="rId64"/>
    <p:sldId id="318" r:id="rId65"/>
    <p:sldId id="319"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A42F1D-2FEA-49D6-B0C9-17C451BFC16A}" type="datetimeFigureOut">
              <a:rPr lang="en-US" smtClean="0"/>
              <a:t>8/11/2024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232B0-3276-4892-AFEC-A5267D304A3D}" type="slidenum">
              <a:rPr lang="en-US" smtClean="0"/>
              <a:t>‹#›</a:t>
            </a:fld>
            <a:endParaRPr lang="en-US"/>
          </a:p>
        </p:txBody>
      </p:sp>
    </p:spTree>
    <p:extLst>
      <p:ext uri="{BB962C8B-B14F-4D97-AF65-F5344CB8AC3E}">
        <p14:creationId xmlns:p14="http://schemas.microsoft.com/office/powerpoint/2010/main" val="3271731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a:spcBef>
                <a:spcPct val="0"/>
              </a:spcBef>
            </a:pPr>
            <a:endParaRPr lang="fa-IR"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129935-5A5F-4628-A8D3-6555DD5E367E}" type="slidenum">
              <a:rPr lang="fa-IR">
                <a:ea typeface="Majalla UI"/>
              </a:rPr>
              <a:pPr fontAlgn="base">
                <a:spcBef>
                  <a:spcPct val="0"/>
                </a:spcBef>
                <a:spcAft>
                  <a:spcPct val="0"/>
                </a:spcAft>
              </a:pPr>
              <a:t>1</a:t>
            </a:fld>
            <a:endParaRPr lang="fa-IR">
              <a:ea typeface="Majalla UI"/>
            </a:endParaRPr>
          </a:p>
        </p:txBody>
      </p:sp>
    </p:spTree>
    <p:extLst>
      <p:ext uri="{BB962C8B-B14F-4D97-AF65-F5344CB8AC3E}">
        <p14:creationId xmlns:p14="http://schemas.microsoft.com/office/powerpoint/2010/main" val="160765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40DAC7-D884-46D5-A09C-FB54CFEDC30D}"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188339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0DAC7-D884-46D5-A09C-FB54CFEDC30D}"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370703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0DAC7-D884-46D5-A09C-FB54CFEDC30D}"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7365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BF875F8B-167D-4EB5-9BB2-D59EFD90FD76}" type="datetimeFigureOut">
              <a:rPr lang="fa-IR">
                <a:solidFill>
                  <a:prstClr val="black">
                    <a:tint val="75000"/>
                  </a:prstClr>
                </a:solidFill>
              </a:rPr>
              <a:pPr>
                <a:defRPr/>
              </a:pPr>
              <a:t>06/02/1446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78A578A-5459-4DE0-9811-05ABA1BC74BA}"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3762151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52E92FDB-5915-4B5B-AED4-99B7B125CFA5}" type="datetimeFigureOut">
              <a:rPr lang="fa-IR">
                <a:solidFill>
                  <a:prstClr val="black">
                    <a:tint val="75000"/>
                  </a:prstClr>
                </a:solidFill>
              </a:rPr>
              <a:pPr>
                <a:defRPr/>
              </a:pPr>
              <a:t>06/02/1446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81D3725-3A2E-4B9E-AD0B-17F3E9E70FE2}"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3818320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558C2B-520A-48E6-A49B-AA270BAEDB2D}" type="datetimeFigureOut">
              <a:rPr lang="fa-IR">
                <a:solidFill>
                  <a:prstClr val="black">
                    <a:tint val="75000"/>
                  </a:prstClr>
                </a:solidFill>
              </a:rPr>
              <a:pPr>
                <a:defRPr/>
              </a:pPr>
              <a:t>06/02/1446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CA77958-7750-434D-8DE7-A9D70BE5CF5D}"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3575989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D7656EBE-AAB9-4BEE-93DB-2C9EA0B7B1E8}" type="datetimeFigureOut">
              <a:rPr lang="fa-IR">
                <a:solidFill>
                  <a:prstClr val="black">
                    <a:tint val="75000"/>
                  </a:prstClr>
                </a:solidFill>
              </a:rPr>
              <a:pPr>
                <a:defRPr/>
              </a:pPr>
              <a:t>06/02/1446</a:t>
            </a:fld>
            <a:endParaRPr 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41C9E67-5C0A-455D-97AC-E1F66DF36EB8}"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327295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7AF958BE-8E5E-47C2-A54B-1AE33137D545}" type="datetimeFigureOut">
              <a:rPr lang="fa-IR">
                <a:solidFill>
                  <a:prstClr val="black">
                    <a:tint val="75000"/>
                  </a:prstClr>
                </a:solidFill>
              </a:rPr>
              <a:pPr>
                <a:defRPr/>
              </a:pPr>
              <a:t>06/02/1446</a:t>
            </a:fld>
            <a:endParaRPr lang="fa-IR">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B7420D3-DD47-48F9-9394-3987BFE03CA0}"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1782713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E772CE14-D143-4A80-BDAC-13986CAF05CD}" type="datetimeFigureOut">
              <a:rPr lang="fa-IR">
                <a:solidFill>
                  <a:prstClr val="black">
                    <a:tint val="75000"/>
                  </a:prstClr>
                </a:solidFill>
              </a:rPr>
              <a:pPr>
                <a:defRPr/>
              </a:pPr>
              <a:t>06/02/1446</a:t>
            </a:fld>
            <a:endParaRPr lang="fa-IR">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846F694-DF15-4745-88F0-D59BAB991B16}"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3306228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1B32CB-4B85-4E35-93C2-F10F5892B01B}" type="datetimeFigureOut">
              <a:rPr lang="fa-IR">
                <a:solidFill>
                  <a:prstClr val="black">
                    <a:tint val="75000"/>
                  </a:prstClr>
                </a:solidFill>
              </a:rPr>
              <a:pPr>
                <a:defRPr/>
              </a:pPr>
              <a:t>06/02/1446</a:t>
            </a:fld>
            <a:endParaRPr lang="fa-IR">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ABD0C839-9D94-4DB4-88AA-04151DD5CCEB}"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4267535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EAD73B-7BAF-40ED-B62E-8C2C973BF914}" type="datetimeFigureOut">
              <a:rPr lang="fa-IR">
                <a:solidFill>
                  <a:prstClr val="black">
                    <a:tint val="75000"/>
                  </a:prstClr>
                </a:solidFill>
              </a:rPr>
              <a:pPr>
                <a:defRPr/>
              </a:pPr>
              <a:t>06/02/1446</a:t>
            </a:fld>
            <a:endParaRPr 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CDCA10C-6FBE-4D17-9627-E36570973E60}"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600815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40DAC7-D884-46D5-A09C-FB54CFEDC30D}"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3809209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717" y="612775"/>
            <a:ext cx="73152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E13E7C-0393-4B95-BE5D-E98F71B00BA0}" type="datetimeFigureOut">
              <a:rPr lang="fa-IR">
                <a:solidFill>
                  <a:prstClr val="black">
                    <a:tint val="75000"/>
                  </a:prstClr>
                </a:solidFill>
              </a:rPr>
              <a:pPr>
                <a:defRPr/>
              </a:pPr>
              <a:t>06/02/1446</a:t>
            </a:fld>
            <a:endParaRPr lang="fa-IR">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4C19DF7-DBC3-4217-AE04-9BE089BD832C}"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3839096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D9216E7-F988-474F-A837-284712DDA976}" type="datetimeFigureOut">
              <a:rPr lang="fa-IR">
                <a:solidFill>
                  <a:prstClr val="black">
                    <a:tint val="75000"/>
                  </a:prstClr>
                </a:solidFill>
              </a:rPr>
              <a:pPr>
                <a:defRPr/>
              </a:pPr>
              <a:t>06/02/1446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2A9B5B-55C2-4F31-97A8-967CF8CE195A}"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3754940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97FBF12-FD49-4C3F-8FD1-FC5E6FD1EB0C}" type="datetimeFigureOut">
              <a:rPr lang="fa-IR">
                <a:solidFill>
                  <a:prstClr val="black">
                    <a:tint val="75000"/>
                  </a:prstClr>
                </a:solidFill>
              </a:rPr>
              <a:pPr>
                <a:defRPr/>
              </a:pPr>
              <a:t>06/02/1446</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5CAA76A-7A37-4527-8D0C-0B97BB9F1BD1}"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4240133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235200" y="457200"/>
            <a:ext cx="93472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Footer Placeholder 2"/>
          <p:cNvSpPr>
            <a:spLocks noGrp="1"/>
          </p:cNvSpPr>
          <p:nvPr>
            <p:ph type="ftr" sz="quarter" idx="10"/>
          </p:nvPr>
        </p:nvSpPr>
        <p:spPr>
          <a:xfrm>
            <a:off x="4165600" y="6248400"/>
            <a:ext cx="3860800" cy="457200"/>
          </a:xfrm>
        </p:spPr>
        <p:txBody>
          <a:bodyPr/>
          <a:lstStyle>
            <a:lvl1pPr>
              <a:defRPr/>
            </a:lvl1pPr>
          </a:lstStyle>
          <a:p>
            <a:pPr>
              <a:defRPr/>
            </a:pPr>
            <a:endParaRPr lang="en-US">
              <a:solidFill>
                <a:prstClr val="black">
                  <a:tint val="75000"/>
                </a:prstClr>
              </a:solidFill>
            </a:endParaRPr>
          </a:p>
        </p:txBody>
      </p:sp>
      <p:sp>
        <p:nvSpPr>
          <p:cNvPr id="4" name="Slide Number Placeholder 3"/>
          <p:cNvSpPr>
            <a:spLocks noGrp="1"/>
          </p:cNvSpPr>
          <p:nvPr>
            <p:ph type="sldNum" sz="quarter" idx="11"/>
          </p:nvPr>
        </p:nvSpPr>
        <p:spPr>
          <a:xfrm>
            <a:off x="8737600" y="6248400"/>
            <a:ext cx="2844800" cy="457200"/>
          </a:xfrm>
        </p:spPr>
        <p:txBody>
          <a:bodyPr/>
          <a:lstStyle>
            <a:lvl1pPr>
              <a:defRPr/>
            </a:lvl1pPr>
          </a:lstStyle>
          <a:p>
            <a:pPr>
              <a:defRPr/>
            </a:pPr>
            <a:fld id="{13DB732D-0AD2-4346-994D-8291EB66CD63}" type="slidenum">
              <a:rPr lang="fa-IR">
                <a:solidFill>
                  <a:prstClr val="black">
                    <a:tint val="75000"/>
                  </a:prstClr>
                </a:solidFill>
              </a:rPr>
              <a:pPr>
                <a:defRPr/>
              </a:pPr>
              <a:t>‹#›</a:t>
            </a:fld>
            <a:endParaRPr lang="en-US">
              <a:solidFill>
                <a:prstClr val="black">
                  <a:tint val="75000"/>
                </a:prstClr>
              </a:solidFill>
            </a:endParaRPr>
          </a:p>
        </p:txBody>
      </p:sp>
      <p:sp>
        <p:nvSpPr>
          <p:cNvPr id="5" name="Date Placeholder 4"/>
          <p:cNvSpPr>
            <a:spLocks noGrp="1"/>
          </p:cNvSpPr>
          <p:nvPr>
            <p:ph type="dt" sz="half" idx="12"/>
          </p:nvPr>
        </p:nvSpPr>
        <p:spPr>
          <a:xfrm>
            <a:off x="609600" y="6245225"/>
            <a:ext cx="2844800" cy="476250"/>
          </a:xfrm>
        </p:spPr>
        <p:txBody>
          <a:bodyPr/>
          <a:lstStyle>
            <a:lvl1pPr>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450328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40DAC7-D884-46D5-A09C-FB54CFEDC30D}" type="datetimeFigureOut">
              <a:rPr lang="en-US" smtClean="0"/>
              <a:t>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279301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40DAC7-D884-46D5-A09C-FB54CFEDC30D}" type="datetimeFigureOut">
              <a:rPr lang="en-US" smtClean="0"/>
              <a:t>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67048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40DAC7-D884-46D5-A09C-FB54CFEDC30D}" type="datetimeFigureOut">
              <a:rPr lang="en-US" smtClean="0"/>
              <a:t>8/11/2024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198177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40DAC7-D884-46D5-A09C-FB54CFEDC30D}" type="datetimeFigureOut">
              <a:rPr lang="en-US" smtClean="0"/>
              <a:t>8/11/2024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247630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0DAC7-D884-46D5-A09C-FB54CFEDC30D}" type="datetimeFigureOut">
              <a:rPr lang="en-US" smtClean="0"/>
              <a:t>8/11/2024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372339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40DAC7-D884-46D5-A09C-FB54CFEDC30D}" type="datetimeFigureOut">
              <a:rPr lang="en-US" smtClean="0"/>
              <a:t>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164685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40DAC7-D884-46D5-A09C-FB54CFEDC30D}" type="datetimeFigureOut">
              <a:rPr lang="en-US" smtClean="0"/>
              <a:t>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CC69-C55B-459B-9E2F-D1176DEE4E63}" type="slidenum">
              <a:rPr lang="en-US" smtClean="0"/>
              <a:t>‹#›</a:t>
            </a:fld>
            <a:endParaRPr lang="en-US"/>
          </a:p>
        </p:txBody>
      </p:sp>
    </p:spTree>
    <p:extLst>
      <p:ext uri="{BB962C8B-B14F-4D97-AF65-F5344CB8AC3E}">
        <p14:creationId xmlns:p14="http://schemas.microsoft.com/office/powerpoint/2010/main" val="310566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0DAC7-D884-46D5-A09C-FB54CFEDC30D}" type="datetimeFigureOut">
              <a:rPr lang="en-US" smtClean="0"/>
              <a:t>8/11/2024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4CC69-C55B-459B-9E2F-D1176DEE4E63}" type="slidenum">
              <a:rPr lang="en-US" smtClean="0"/>
              <a:t>‹#›</a:t>
            </a:fld>
            <a:endParaRPr lang="en-US"/>
          </a:p>
        </p:txBody>
      </p:sp>
    </p:spTree>
    <p:extLst>
      <p:ext uri="{BB962C8B-B14F-4D97-AF65-F5344CB8AC3E}">
        <p14:creationId xmlns:p14="http://schemas.microsoft.com/office/powerpoint/2010/main" val="79223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58C1FDD-2151-46F0-B77E-C969C1F37C24}" type="datetimeFigureOut">
              <a:rPr lang="fa-IR">
                <a:solidFill>
                  <a:prstClr val="black">
                    <a:tint val="75000"/>
                  </a:prstClr>
                </a:solidFill>
              </a:rPr>
              <a:pPr>
                <a:defRPr/>
              </a:pPr>
              <a:t>06/02/1446</a:t>
            </a:fld>
            <a:endParaRPr lang="fa-IR">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21D5A17-B7E6-49D7-B9DE-8675FDCD1FDF}" type="slidenum">
              <a:rPr lang="fa-IR">
                <a:solidFill>
                  <a:prstClr val="black">
                    <a:tint val="75000"/>
                  </a:prstClr>
                </a:solidFill>
              </a:rPr>
              <a:pPr>
                <a:defRPr/>
              </a:pPr>
              <a:t>‹#›</a:t>
            </a:fld>
            <a:endParaRPr lang="fa-IR">
              <a:solidFill>
                <a:prstClr val="black">
                  <a:tint val="75000"/>
                </a:prstClr>
              </a:solidFill>
            </a:endParaRPr>
          </a:p>
        </p:txBody>
      </p:sp>
    </p:spTree>
    <p:extLst>
      <p:ext uri="{BB962C8B-B14F-4D97-AF65-F5344CB8AC3E}">
        <p14:creationId xmlns:p14="http://schemas.microsoft.com/office/powerpoint/2010/main" val="2578408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BESM2"/>
          <p:cNvPicPr>
            <a:picLocks noGrp="1" noChangeAspect="1" noChangeArrowheads="1"/>
          </p:cNvPicPr>
          <p:nvPr>
            <p:ph idx="1"/>
          </p:nvPr>
        </p:nvPicPr>
        <p:blipFill>
          <a:blip r:embed="rId3"/>
          <a:srcRect/>
          <a:stretch>
            <a:fillRect/>
          </a:stretch>
        </p:blipFill>
        <p:spPr>
          <a:xfrm>
            <a:off x="1524000" y="1"/>
            <a:ext cx="9144000" cy="6854825"/>
          </a:xfrm>
        </p:spPr>
      </p:pic>
    </p:spTree>
    <p:extLst>
      <p:ext uri="{BB962C8B-B14F-4D97-AF65-F5344CB8AC3E}">
        <p14:creationId xmlns:p14="http://schemas.microsoft.com/office/powerpoint/2010/main" val="3592530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Breast Size</a:t>
            </a:r>
          </a:p>
        </p:txBody>
      </p:sp>
      <p:sp>
        <p:nvSpPr>
          <p:cNvPr id="3" name="Content Placeholder 2"/>
          <p:cNvSpPr>
            <a:spLocks noGrp="1"/>
          </p:cNvSpPr>
          <p:nvPr>
            <p:ph idx="1"/>
          </p:nvPr>
        </p:nvSpPr>
        <p:spPr/>
        <p:txBody>
          <a:bodyPr/>
          <a:lstStyle/>
          <a:p>
            <a:r>
              <a:rPr lang="en-US" dirty="0" smtClean="0"/>
              <a:t>Mothers </a:t>
            </a:r>
            <a:r>
              <a:rPr lang="en-US" b="1" dirty="0" smtClean="0"/>
              <a:t>with small breasts </a:t>
            </a:r>
            <a:r>
              <a:rPr lang="en-US" dirty="0" smtClean="0"/>
              <a:t>should be reassured that their breastfeeding potential is not affected by breast size. </a:t>
            </a:r>
          </a:p>
          <a:p>
            <a:r>
              <a:rPr lang="en-US" dirty="0" smtClean="0"/>
              <a:t>The important clinical observation is </a:t>
            </a:r>
            <a:r>
              <a:rPr lang="en-US" b="1" dirty="0" smtClean="0"/>
              <a:t>that during pregnancy, a woman with normal breast tissue will notice an increase in breast size by at least a half of a cup size.</a:t>
            </a:r>
          </a:p>
          <a:p>
            <a:r>
              <a:rPr lang="en-US" dirty="0" smtClean="0"/>
              <a:t> </a:t>
            </a:r>
            <a:endParaRPr lang="en-US" dirty="0"/>
          </a:p>
        </p:txBody>
      </p:sp>
    </p:spTree>
    <p:extLst>
      <p:ext uri="{BB962C8B-B14F-4D97-AF65-F5344CB8AC3E}">
        <p14:creationId xmlns:p14="http://schemas.microsoft.com/office/powerpoint/2010/main" val="3250352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Suspicious Lumps :</a:t>
            </a:r>
          </a:p>
          <a:p>
            <a:r>
              <a:rPr lang="en-US" dirty="0"/>
              <a:t>Any suspicious lumps should be managed appropriately, with imaging and surgical consultation as appropriate</a:t>
            </a:r>
          </a:p>
          <a:p>
            <a:endParaRPr lang="en-US" dirty="0"/>
          </a:p>
        </p:txBody>
      </p:sp>
    </p:spTree>
    <p:extLst>
      <p:ext uri="{BB962C8B-B14F-4D97-AF65-F5344CB8AC3E}">
        <p14:creationId xmlns:p14="http://schemas.microsoft.com/office/powerpoint/2010/main" val="1769549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Short-term Maternal Breastfeeding Issues</a:t>
            </a:r>
            <a:endParaRPr lang="en-US" dirty="0"/>
          </a:p>
        </p:txBody>
      </p:sp>
      <p:sp>
        <p:nvSpPr>
          <p:cNvPr id="3" name="Content Placeholder 2"/>
          <p:cNvSpPr>
            <a:spLocks noGrp="1"/>
          </p:cNvSpPr>
          <p:nvPr>
            <p:ph idx="1"/>
          </p:nvPr>
        </p:nvSpPr>
        <p:spPr/>
        <p:txBody>
          <a:bodyPr>
            <a:normAutofit/>
          </a:bodyPr>
          <a:lstStyle/>
          <a:p>
            <a:r>
              <a:rPr lang="en-US" b="1" dirty="0" smtClean="0"/>
              <a:t>Nipple pain </a:t>
            </a:r>
            <a:r>
              <a:rPr lang="en-US" dirty="0" smtClean="0"/>
              <a:t>and </a:t>
            </a:r>
            <a:r>
              <a:rPr lang="en-US" b="1" dirty="0" smtClean="0"/>
              <a:t>engorgement</a:t>
            </a:r>
            <a:r>
              <a:rPr lang="en-US" dirty="0" smtClean="0"/>
              <a:t> are the </a:t>
            </a:r>
            <a:r>
              <a:rPr lang="en-US" b="1" dirty="0" smtClean="0"/>
              <a:t>most frequent </a:t>
            </a:r>
            <a:r>
              <a:rPr lang="en-US" dirty="0" smtClean="0"/>
              <a:t>complaints of lactating women, which may occur</a:t>
            </a:r>
            <a:r>
              <a:rPr lang="en-US" b="1" dirty="0" smtClean="0"/>
              <a:t> early in the immediate postpartum period  </a:t>
            </a:r>
            <a:r>
              <a:rPr lang="en-US" dirty="0" smtClean="0"/>
              <a:t>but may also arise at any time during lactation.</a:t>
            </a:r>
          </a:p>
          <a:p>
            <a:pPr marL="0" indent="0">
              <a:buNone/>
            </a:pPr>
            <a:endParaRPr lang="en-US" dirty="0"/>
          </a:p>
        </p:txBody>
      </p:sp>
    </p:spTree>
    <p:extLst>
      <p:ext uri="{BB962C8B-B14F-4D97-AF65-F5344CB8AC3E}">
        <p14:creationId xmlns:p14="http://schemas.microsoft.com/office/powerpoint/2010/main" val="233290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9111"/>
          </a:xfrm>
        </p:spPr>
        <p:txBody>
          <a:bodyPr>
            <a:normAutofit fontScale="90000"/>
          </a:bodyPr>
          <a:lstStyle/>
          <a:p>
            <a:endParaRPr lang="en-US" dirty="0"/>
          </a:p>
        </p:txBody>
      </p:sp>
      <p:sp>
        <p:nvSpPr>
          <p:cNvPr id="3" name="Content Placeholder 2"/>
          <p:cNvSpPr>
            <a:spLocks noGrp="1"/>
          </p:cNvSpPr>
          <p:nvPr>
            <p:ph idx="1"/>
          </p:nvPr>
        </p:nvSpPr>
        <p:spPr>
          <a:xfrm>
            <a:off x="838200" y="644236"/>
            <a:ext cx="10515600" cy="5798128"/>
          </a:xfrm>
        </p:spPr>
        <p:txBody>
          <a:bodyPr/>
          <a:lstStyle/>
          <a:p>
            <a:r>
              <a:rPr lang="en-US" dirty="0"/>
              <a:t>Nipple soreness is the most common complaint of breastfeeding mothers in the immediate postpartum period, but it may be encountered at any time</a:t>
            </a:r>
            <a:r>
              <a:rPr lang="en-US" dirty="0" smtClean="0"/>
              <a:t>.</a:t>
            </a:r>
            <a:endParaRPr lang="fa-IR" dirty="0" smtClean="0"/>
          </a:p>
          <a:p>
            <a:r>
              <a:rPr lang="en-US" dirty="0" smtClean="0"/>
              <a:t> </a:t>
            </a:r>
            <a:r>
              <a:rPr lang="en-US" dirty="0"/>
              <a:t>However, nipple pain should not be considered normal</a:t>
            </a:r>
            <a:r>
              <a:rPr lang="en-US" dirty="0" smtClean="0"/>
              <a:t>.</a:t>
            </a:r>
            <a:endParaRPr lang="fa-IR" dirty="0" smtClean="0"/>
          </a:p>
          <a:p>
            <a:pPr marL="0" indent="0">
              <a:buNone/>
            </a:pPr>
            <a:endParaRPr lang="fa-IR" dirty="0" smtClean="0"/>
          </a:p>
          <a:p>
            <a:r>
              <a:rPr lang="en-US" dirty="0" smtClean="0"/>
              <a:t> </a:t>
            </a:r>
            <a:r>
              <a:rPr lang="en-US" dirty="0"/>
              <a:t>Some potential sources of sore nipples in </a:t>
            </a:r>
            <a:r>
              <a:rPr lang="en-US" b="1" dirty="0"/>
              <a:t>the immediate postpartum period </a:t>
            </a:r>
            <a:r>
              <a:rPr lang="en-US" b="1" dirty="0" smtClean="0"/>
              <a:t>include</a:t>
            </a:r>
            <a:r>
              <a:rPr lang="fa-IR" b="1" dirty="0" smtClean="0"/>
              <a:t>:</a:t>
            </a:r>
            <a:endParaRPr lang="en-US" b="1" dirty="0"/>
          </a:p>
        </p:txBody>
      </p:sp>
    </p:spTree>
    <p:extLst>
      <p:ext uri="{BB962C8B-B14F-4D97-AF65-F5344CB8AC3E}">
        <p14:creationId xmlns:p14="http://schemas.microsoft.com/office/powerpoint/2010/main" val="2586608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03802"/>
          </a:xfrm>
        </p:spPr>
        <p:txBody>
          <a:bodyPr>
            <a:normAutofit fontScale="90000"/>
          </a:bodyPr>
          <a:lstStyle/>
          <a:p>
            <a:endParaRPr lang="en-US" dirty="0"/>
          </a:p>
        </p:txBody>
      </p:sp>
      <p:sp>
        <p:nvSpPr>
          <p:cNvPr id="3" name="Content Placeholder 2"/>
          <p:cNvSpPr>
            <a:spLocks noGrp="1"/>
          </p:cNvSpPr>
          <p:nvPr>
            <p:ph idx="1"/>
          </p:nvPr>
        </p:nvSpPr>
        <p:spPr>
          <a:xfrm>
            <a:off x="838200" y="768928"/>
            <a:ext cx="10515600" cy="5408035"/>
          </a:xfrm>
        </p:spPr>
        <p:txBody>
          <a:bodyPr/>
          <a:lstStyle/>
          <a:p>
            <a:r>
              <a:rPr lang="en-US" dirty="0"/>
              <a:t> </a:t>
            </a:r>
            <a:r>
              <a:rPr lang="en-US" b="1" dirty="0"/>
              <a:t>Ineffective breastfeeding technique, specifically poor position and ineffective latch</a:t>
            </a:r>
            <a:r>
              <a:rPr lang="en-US" b="1" dirty="0" smtClean="0"/>
              <a:t>.</a:t>
            </a:r>
            <a:endParaRPr lang="fa-IR" b="1" dirty="0" smtClean="0"/>
          </a:p>
          <a:p>
            <a:r>
              <a:rPr lang="en-US" b="1" dirty="0" smtClean="0"/>
              <a:t> </a:t>
            </a:r>
            <a:r>
              <a:rPr lang="en-US" b="1" dirty="0"/>
              <a:t>These are the most common causes of nipple pain in the immediate postpartum period</a:t>
            </a:r>
            <a:r>
              <a:rPr lang="en-US" dirty="0" smtClean="0"/>
              <a:t>.</a:t>
            </a:r>
            <a:endParaRPr lang="fa-IR" dirty="0" smtClean="0"/>
          </a:p>
          <a:p>
            <a:r>
              <a:rPr lang="en-US" dirty="0" smtClean="0"/>
              <a:t> </a:t>
            </a:r>
            <a:r>
              <a:rPr lang="en-US" dirty="0"/>
              <a:t>Moreover, limited milk transfer occurs when the neonate is attached incorrectly, resulting in poor neonate weight gain and impaired milk production</a:t>
            </a:r>
            <a:r>
              <a:rPr lang="en-US" dirty="0" smtClean="0"/>
              <a:t>.</a:t>
            </a:r>
            <a:endParaRPr lang="fa-IR" dirty="0" smtClean="0"/>
          </a:p>
          <a:p>
            <a:r>
              <a:rPr lang="en-US" dirty="0" smtClean="0"/>
              <a:t> </a:t>
            </a:r>
            <a:r>
              <a:rPr lang="en-US" dirty="0"/>
              <a:t>Mothers with </a:t>
            </a:r>
            <a:r>
              <a:rPr lang="en-US" b="1" dirty="0"/>
              <a:t>abdominal incisions </a:t>
            </a:r>
            <a:r>
              <a:rPr lang="en-US" dirty="0"/>
              <a:t>from a cesarean delivery or other surgery should find </a:t>
            </a:r>
            <a:r>
              <a:rPr lang="en-US" b="1" dirty="0"/>
              <a:t>comfortable positions, such as the football (clutch) hold, in which to feed the neonate.</a:t>
            </a:r>
          </a:p>
        </p:txBody>
      </p:sp>
    </p:spTree>
    <p:extLst>
      <p:ext uri="{BB962C8B-B14F-4D97-AF65-F5344CB8AC3E}">
        <p14:creationId xmlns:p14="http://schemas.microsoft.com/office/powerpoint/2010/main" val="206145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8330"/>
          </a:xfrm>
        </p:spPr>
        <p:txBody>
          <a:bodyPr>
            <a:normAutofit fontScale="90000"/>
          </a:bodyPr>
          <a:lstStyle/>
          <a:p>
            <a:endParaRPr lang="en-US" dirty="0"/>
          </a:p>
        </p:txBody>
      </p:sp>
      <p:sp>
        <p:nvSpPr>
          <p:cNvPr id="3" name="Content Placeholder 2"/>
          <p:cNvSpPr>
            <a:spLocks noGrp="1"/>
          </p:cNvSpPr>
          <p:nvPr>
            <p:ph idx="1"/>
          </p:nvPr>
        </p:nvSpPr>
        <p:spPr>
          <a:xfrm>
            <a:off x="838200" y="623456"/>
            <a:ext cx="10515600" cy="5553507"/>
          </a:xfrm>
        </p:spPr>
        <p:txBody>
          <a:bodyPr/>
          <a:lstStyle/>
          <a:p>
            <a:r>
              <a:rPr lang="en-US" dirty="0"/>
              <a:t> Trauma that produces cracking, such as </a:t>
            </a:r>
            <a:r>
              <a:rPr lang="en-US" dirty="0" smtClean="0"/>
              <a:t>from</a:t>
            </a:r>
            <a:r>
              <a:rPr lang="en-US" b="1" dirty="0" smtClean="0"/>
              <a:t> overzealous breast cleansing, failing to release suction before removing the newborn from the breast, climate variables, and unique skin sensitivity</a:t>
            </a:r>
            <a:r>
              <a:rPr lang="en-US" dirty="0" smtClean="0"/>
              <a:t>. </a:t>
            </a:r>
            <a:endParaRPr lang="fa-IR" dirty="0" smtClean="0"/>
          </a:p>
          <a:p>
            <a:r>
              <a:rPr lang="en-US" dirty="0" smtClean="0"/>
              <a:t>There </a:t>
            </a:r>
            <a:r>
              <a:rPr lang="en-US" dirty="0"/>
              <a:t>is no need for nipple cleansing, other </a:t>
            </a:r>
            <a:r>
              <a:rPr lang="en-US" dirty="0" smtClean="0"/>
              <a:t>than </a:t>
            </a:r>
            <a:r>
              <a:rPr lang="en-US" dirty="0"/>
              <a:t>routine bathing. Counsel the mother to avoid using soap on the nipples, because it can be irritating to the skin</a:t>
            </a:r>
          </a:p>
        </p:txBody>
      </p:sp>
    </p:spTree>
    <p:extLst>
      <p:ext uri="{BB962C8B-B14F-4D97-AF65-F5344CB8AC3E}">
        <p14:creationId xmlns:p14="http://schemas.microsoft.com/office/powerpoint/2010/main" val="2239967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8330"/>
          </a:xfrm>
        </p:spPr>
        <p:txBody>
          <a:bodyPr>
            <a:normAutofit fontScale="90000"/>
          </a:bodyPr>
          <a:lstStyle/>
          <a:p>
            <a:endParaRPr lang="en-US" dirty="0"/>
          </a:p>
        </p:txBody>
      </p:sp>
      <p:sp>
        <p:nvSpPr>
          <p:cNvPr id="3" name="Content Placeholder 2"/>
          <p:cNvSpPr>
            <a:spLocks noGrp="1"/>
          </p:cNvSpPr>
          <p:nvPr>
            <p:ph idx="1"/>
          </p:nvPr>
        </p:nvSpPr>
        <p:spPr>
          <a:xfrm>
            <a:off x="838200" y="852055"/>
            <a:ext cx="10515600" cy="5324908"/>
          </a:xfrm>
        </p:spPr>
        <p:txBody>
          <a:bodyPr/>
          <a:lstStyle/>
          <a:p>
            <a:r>
              <a:rPr lang="en-US" dirty="0"/>
              <a:t> </a:t>
            </a:r>
            <a:r>
              <a:rPr lang="en-US" b="1" dirty="0"/>
              <a:t>Mismatch of maternal nipple diameter and newborn mouth size </a:t>
            </a:r>
            <a:r>
              <a:rPr lang="en-US" dirty="0"/>
              <a:t>may lead to difficulty in latching during the early days or weeks</a:t>
            </a:r>
            <a:r>
              <a:rPr lang="en-US" dirty="0" smtClean="0"/>
              <a:t>.</a:t>
            </a:r>
            <a:endParaRPr lang="fa-IR" dirty="0" smtClean="0"/>
          </a:p>
          <a:p>
            <a:r>
              <a:rPr lang="en-US" dirty="0" smtClean="0"/>
              <a:t> </a:t>
            </a:r>
            <a:r>
              <a:rPr lang="en-US" dirty="0"/>
              <a:t>Temporary milk expression and feeding the newborn expressed milk by bottle may be necessary until the newborn grows and is able to effectively attach to the breast. </a:t>
            </a:r>
            <a:endParaRPr lang="fa-IR" dirty="0" smtClean="0"/>
          </a:p>
          <a:p>
            <a:r>
              <a:rPr lang="en-US" dirty="0"/>
              <a:t>Evaluation and management options for nipple pain are described in Chapter 10, Maintenance of Breastfeeding: The Mother. </a:t>
            </a:r>
          </a:p>
        </p:txBody>
      </p:sp>
    </p:spTree>
    <p:extLst>
      <p:ext uri="{BB962C8B-B14F-4D97-AF65-F5344CB8AC3E}">
        <p14:creationId xmlns:p14="http://schemas.microsoft.com/office/powerpoint/2010/main" val="285276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Nipple Pain</a:t>
            </a:r>
            <a:endParaRPr lang="en-US" dirty="0"/>
          </a:p>
        </p:txBody>
      </p:sp>
      <p:sp>
        <p:nvSpPr>
          <p:cNvPr id="3" name="Content Placeholder 2"/>
          <p:cNvSpPr>
            <a:spLocks noGrp="1"/>
          </p:cNvSpPr>
          <p:nvPr>
            <p:ph idx="1"/>
          </p:nvPr>
        </p:nvSpPr>
        <p:spPr/>
        <p:txBody>
          <a:bodyPr>
            <a:normAutofit/>
          </a:bodyPr>
          <a:lstStyle/>
          <a:p>
            <a:r>
              <a:rPr lang="en-US" b="1" dirty="0" smtClean="0"/>
              <a:t> nipple pain should not be considered normal</a:t>
            </a:r>
            <a:r>
              <a:rPr lang="en-US" dirty="0" smtClean="0"/>
              <a:t>.</a:t>
            </a:r>
          </a:p>
          <a:p>
            <a:r>
              <a:rPr lang="en-US" dirty="0" smtClean="0"/>
              <a:t> Nipple pain beyond </a:t>
            </a:r>
            <a:r>
              <a:rPr lang="en-US" b="1" dirty="0" smtClean="0"/>
              <a:t>mere soreness or discomfort or even soreness that continues beyond the beginning of a nursing episode or after letdown should be investigated immediately. </a:t>
            </a:r>
          </a:p>
          <a:p>
            <a:r>
              <a:rPr lang="en-US" dirty="0" smtClean="0"/>
              <a:t>If ignored, it can lead to other </a:t>
            </a:r>
            <a:r>
              <a:rPr lang="en-US" b="1" dirty="0" smtClean="0"/>
              <a:t>problems, such as breast engorgement, mastitis, or early cessation of breastfeeding</a:t>
            </a:r>
            <a:endParaRPr lang="en-US" b="1" dirty="0"/>
          </a:p>
        </p:txBody>
      </p:sp>
    </p:spTree>
    <p:extLst>
      <p:ext uri="{BB962C8B-B14F-4D97-AF65-F5344CB8AC3E}">
        <p14:creationId xmlns:p14="http://schemas.microsoft.com/office/powerpoint/2010/main" val="2846223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Nipple Pain:</a:t>
            </a:r>
          </a:p>
          <a:p>
            <a:r>
              <a:rPr lang="en-US" b="1" dirty="0"/>
              <a:t> </a:t>
            </a:r>
            <a:r>
              <a:rPr lang="en-US" dirty="0"/>
              <a:t>Assessment of breastfeeding </a:t>
            </a:r>
            <a:r>
              <a:rPr lang="en-US" b="1" dirty="0"/>
              <a:t>technique and latch </a:t>
            </a:r>
            <a:r>
              <a:rPr lang="en-US" dirty="0"/>
              <a:t>is the most important part </a:t>
            </a:r>
            <a:r>
              <a:rPr lang="en-US" b="1" dirty="0"/>
              <a:t>of prevention and early management </a:t>
            </a:r>
            <a:r>
              <a:rPr lang="en-US" dirty="0"/>
              <a:t>of nipple pain and skin breakdown. </a:t>
            </a:r>
          </a:p>
          <a:p>
            <a:r>
              <a:rPr lang="en-US" dirty="0"/>
              <a:t>A detailed history of </a:t>
            </a:r>
            <a:r>
              <a:rPr lang="en-US" b="1" dirty="0"/>
              <a:t>the onset of pain, location, and timing </a:t>
            </a:r>
            <a:r>
              <a:rPr lang="en-US" dirty="0"/>
              <a:t>is important. </a:t>
            </a:r>
          </a:p>
          <a:p>
            <a:endParaRPr lang="en-US" dirty="0"/>
          </a:p>
        </p:txBody>
      </p:sp>
    </p:spTree>
    <p:extLst>
      <p:ext uri="{BB962C8B-B14F-4D97-AF65-F5344CB8AC3E}">
        <p14:creationId xmlns:p14="http://schemas.microsoft.com/office/powerpoint/2010/main" val="2409163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Pain </a:t>
            </a:r>
            <a:r>
              <a:rPr lang="en-US" dirty="0"/>
              <a:t>on </a:t>
            </a:r>
            <a:r>
              <a:rPr lang="en-US" b="1" dirty="0"/>
              <a:t>latching is often associated with poor latch or holding the breast too close to the nipple</a:t>
            </a:r>
            <a:r>
              <a:rPr lang="en-US" dirty="0" smtClean="0"/>
              <a:t>.</a:t>
            </a:r>
          </a:p>
          <a:p>
            <a:r>
              <a:rPr lang="en-US" dirty="0" smtClean="0"/>
              <a:t> </a:t>
            </a:r>
            <a:r>
              <a:rPr lang="en-US" dirty="0"/>
              <a:t>Pain during a feeding may be related to poor latch or tongue mobility issues (</a:t>
            </a:r>
            <a:r>
              <a:rPr lang="en-US" dirty="0" err="1"/>
              <a:t>eg</a:t>
            </a:r>
            <a:r>
              <a:rPr lang="en-US" dirty="0"/>
              <a:t>, </a:t>
            </a:r>
            <a:r>
              <a:rPr lang="en-US" dirty="0" err="1"/>
              <a:t>ankyloglossia</a:t>
            </a:r>
            <a:r>
              <a:rPr lang="en-US" dirty="0"/>
              <a:t>). </a:t>
            </a:r>
            <a:endParaRPr lang="en-US" dirty="0" smtClean="0"/>
          </a:p>
          <a:p>
            <a:r>
              <a:rPr lang="en-US" dirty="0" smtClean="0"/>
              <a:t>Pain </a:t>
            </a:r>
            <a:r>
              <a:rPr lang="en-US" dirty="0"/>
              <a:t>at the end of a feeding may be caused </a:t>
            </a:r>
            <a:r>
              <a:rPr lang="en-US" b="1" dirty="0"/>
              <a:t>by insufficient release </a:t>
            </a:r>
            <a:r>
              <a:rPr lang="en-US" dirty="0"/>
              <a:t>of suction</a:t>
            </a:r>
            <a:r>
              <a:rPr lang="en-US" dirty="0" smtClean="0"/>
              <a:t>.</a:t>
            </a:r>
          </a:p>
          <a:p>
            <a:r>
              <a:rPr lang="en-US" dirty="0" smtClean="0"/>
              <a:t> </a:t>
            </a:r>
            <a:r>
              <a:rPr lang="en-US" dirty="0"/>
              <a:t>When pain occurs later during a feeding, the latch may need readjustment</a:t>
            </a:r>
            <a:r>
              <a:rPr lang="en-US" dirty="0" smtClean="0"/>
              <a:t>.</a:t>
            </a:r>
          </a:p>
          <a:p>
            <a:pPr marL="0" indent="0">
              <a:buNone/>
            </a:pPr>
            <a:endParaRPr lang="en-US" dirty="0"/>
          </a:p>
        </p:txBody>
      </p:sp>
    </p:spTree>
    <p:extLst>
      <p:ext uri="{BB962C8B-B14F-4D97-AF65-F5344CB8AC3E}">
        <p14:creationId xmlns:p14="http://schemas.microsoft.com/office/powerpoint/2010/main" val="253435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Breast problems and BF</a:t>
            </a:r>
            <a:endParaRPr lang="en-US" dirty="0"/>
          </a:p>
        </p:txBody>
      </p:sp>
      <p:sp>
        <p:nvSpPr>
          <p:cNvPr id="3" name="Subtitle 2"/>
          <p:cNvSpPr>
            <a:spLocks noGrp="1"/>
          </p:cNvSpPr>
          <p:nvPr>
            <p:ph type="subTitle" idx="1"/>
          </p:nvPr>
        </p:nvSpPr>
        <p:spPr/>
        <p:txBody>
          <a:bodyPr/>
          <a:lstStyle/>
          <a:p>
            <a:r>
              <a:rPr lang="en-US" dirty="0" smtClean="0"/>
              <a:t>AAP2023</a:t>
            </a:r>
          </a:p>
          <a:p>
            <a:r>
              <a:rPr lang="en-US" dirty="0" smtClean="0"/>
              <a:t>By </a:t>
            </a:r>
            <a:r>
              <a:rPr lang="en-US" dirty="0" err="1" smtClean="0"/>
              <a:t>Kh.Farivar</a:t>
            </a:r>
            <a:r>
              <a:rPr lang="en-US" dirty="0" smtClean="0"/>
              <a:t> </a:t>
            </a:r>
            <a:r>
              <a:rPr lang="en-US" dirty="0" err="1" smtClean="0"/>
              <a:t>MD.Ped</a:t>
            </a:r>
            <a:r>
              <a:rPr lang="en-US" dirty="0" smtClean="0"/>
              <a:t>. Associate Professor</a:t>
            </a:r>
            <a:endParaRPr lang="en-US" dirty="0"/>
          </a:p>
        </p:txBody>
      </p:sp>
    </p:spTree>
    <p:extLst>
      <p:ext uri="{BB962C8B-B14F-4D97-AF65-F5344CB8AC3E}">
        <p14:creationId xmlns:p14="http://schemas.microsoft.com/office/powerpoint/2010/main" val="1081510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Differential diagnosis for pain </a:t>
            </a:r>
            <a:r>
              <a:rPr lang="en-US" dirty="0" smtClean="0"/>
              <a:t>includes</a:t>
            </a:r>
          </a:p>
          <a:p>
            <a:r>
              <a:rPr lang="en-US" dirty="0" smtClean="0"/>
              <a:t> </a:t>
            </a:r>
            <a:r>
              <a:rPr lang="en-US" b="1" dirty="0"/>
              <a:t>simple irritation</a:t>
            </a:r>
            <a:r>
              <a:rPr lang="en-US" b="1" dirty="0" smtClean="0"/>
              <a:t>,</a:t>
            </a:r>
          </a:p>
          <a:p>
            <a:r>
              <a:rPr lang="en-US" b="1" dirty="0" smtClean="0"/>
              <a:t> </a:t>
            </a:r>
            <a:r>
              <a:rPr lang="en-US" b="1" dirty="0"/>
              <a:t>nipple damage</a:t>
            </a:r>
            <a:r>
              <a:rPr lang="en-US" b="1" dirty="0" smtClean="0"/>
              <a:t>,</a:t>
            </a:r>
          </a:p>
          <a:p>
            <a:r>
              <a:rPr lang="en-US" b="1" dirty="0" smtClean="0"/>
              <a:t> </a:t>
            </a:r>
            <a:r>
              <a:rPr lang="en-US" b="1" dirty="0"/>
              <a:t>contact or atopic dermatitis, psoriasis</a:t>
            </a:r>
            <a:r>
              <a:rPr lang="en-US" b="1" dirty="0" smtClean="0"/>
              <a:t>,</a:t>
            </a:r>
          </a:p>
          <a:p>
            <a:r>
              <a:rPr lang="en-US" b="1" dirty="0" smtClean="0"/>
              <a:t> </a:t>
            </a:r>
            <a:r>
              <a:rPr lang="en-US" b="1" dirty="0"/>
              <a:t>infection, and </a:t>
            </a:r>
            <a:endParaRPr lang="en-US" b="1" dirty="0" smtClean="0"/>
          </a:p>
          <a:p>
            <a:r>
              <a:rPr lang="en-US" b="1" dirty="0" smtClean="0"/>
              <a:t>nipple </a:t>
            </a:r>
            <a:r>
              <a:rPr lang="en-US" b="1" dirty="0"/>
              <a:t>vasospasm</a:t>
            </a:r>
            <a:r>
              <a:rPr lang="en-US" dirty="0"/>
              <a:t>. </a:t>
            </a:r>
            <a:endParaRPr lang="en-US" dirty="0" smtClean="0"/>
          </a:p>
          <a:p>
            <a:r>
              <a:rPr lang="en-US" dirty="0" smtClean="0"/>
              <a:t>……</a:t>
            </a:r>
            <a:endParaRPr lang="en-US" dirty="0"/>
          </a:p>
          <a:p>
            <a:endParaRPr lang="en-US" dirty="0"/>
          </a:p>
        </p:txBody>
      </p:sp>
    </p:spTree>
    <p:extLst>
      <p:ext uri="{BB962C8B-B14F-4D97-AF65-F5344CB8AC3E}">
        <p14:creationId xmlns:p14="http://schemas.microsoft.com/office/powerpoint/2010/main" val="425242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Nipple damage may be caused by suboptimal latch, </a:t>
            </a:r>
            <a:r>
              <a:rPr lang="en-US" b="1" dirty="0" err="1"/>
              <a:t>ankyloglossia</a:t>
            </a:r>
            <a:r>
              <a:rPr lang="en-US" b="1" dirty="0"/>
              <a:t> (tongue-tie), infant biting and/or jaw clenching, or breast pump trauma</a:t>
            </a:r>
            <a:r>
              <a:rPr lang="en-US" dirty="0"/>
              <a:t>. </a:t>
            </a:r>
          </a:p>
          <a:p>
            <a:r>
              <a:rPr lang="en-US" b="1" dirty="0"/>
              <a:t>For suboptimal latch, adjustment of positioning to draw the breast/nipple further into the baby’s mouth in an asymmetrical position, with the nipple resting in the arch of the baby’s palate,</a:t>
            </a:r>
            <a:r>
              <a:rPr lang="en-US" dirty="0"/>
              <a:t> relieves pain and helps protect the nipple from further damage</a:t>
            </a:r>
          </a:p>
          <a:p>
            <a:endParaRPr lang="en-US" dirty="0"/>
          </a:p>
        </p:txBody>
      </p:sp>
    </p:spTree>
    <p:extLst>
      <p:ext uri="{BB962C8B-B14F-4D97-AF65-F5344CB8AC3E}">
        <p14:creationId xmlns:p14="http://schemas.microsoft.com/office/powerpoint/2010/main" val="2494148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Slow letdown may also be a cause of pain,</a:t>
            </a:r>
            <a:r>
              <a:rPr lang="en-US" b="1" dirty="0"/>
              <a:t> especially when a mother is exhausted or anxious</a:t>
            </a:r>
            <a:r>
              <a:rPr lang="en-US" b="1" dirty="0" smtClean="0"/>
              <a:t>.</a:t>
            </a:r>
          </a:p>
          <a:p>
            <a:r>
              <a:rPr lang="en-US" dirty="0" smtClean="0"/>
              <a:t> </a:t>
            </a:r>
            <a:r>
              <a:rPr lang="en-US" dirty="0"/>
              <a:t>This problem usually resolves with time, and </a:t>
            </a:r>
            <a:r>
              <a:rPr lang="en-US" b="1" dirty="0"/>
              <a:t>relaxation techniques </a:t>
            </a:r>
            <a:r>
              <a:rPr lang="en-US" dirty="0"/>
              <a:t>may hasten the process</a:t>
            </a:r>
            <a:r>
              <a:rPr lang="en-US" dirty="0" smtClean="0"/>
              <a:t>.</a:t>
            </a:r>
          </a:p>
          <a:p>
            <a:pPr marL="0" indent="0">
              <a:buNone/>
            </a:pPr>
            <a:endParaRPr lang="en-US" dirty="0"/>
          </a:p>
        </p:txBody>
      </p:sp>
    </p:spTree>
    <p:extLst>
      <p:ext uri="{BB962C8B-B14F-4D97-AF65-F5344CB8AC3E}">
        <p14:creationId xmlns:p14="http://schemas.microsoft.com/office/powerpoint/2010/main" val="3891526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 </a:t>
            </a:r>
            <a:r>
              <a:rPr lang="en-US" dirty="0"/>
              <a:t>Ineffective breastfeeding technique, specifically </a:t>
            </a:r>
            <a:r>
              <a:rPr lang="en-US" b="1" dirty="0"/>
              <a:t>poor position </a:t>
            </a:r>
            <a:r>
              <a:rPr lang="en-US" dirty="0"/>
              <a:t>and </a:t>
            </a:r>
            <a:r>
              <a:rPr lang="en-US" b="1" dirty="0"/>
              <a:t>ineffective latch</a:t>
            </a:r>
            <a:r>
              <a:rPr lang="en-US" dirty="0"/>
              <a:t>. </a:t>
            </a:r>
            <a:r>
              <a:rPr lang="en-US" b="1" dirty="0"/>
              <a:t>These are the most common </a:t>
            </a:r>
            <a:r>
              <a:rPr lang="en-US" dirty="0"/>
              <a:t>causes of nipple pain in </a:t>
            </a:r>
            <a:r>
              <a:rPr lang="en-US" b="1" dirty="0"/>
              <a:t>the immediate postpartum period</a:t>
            </a:r>
            <a:r>
              <a:rPr lang="en-US" dirty="0"/>
              <a:t>. </a:t>
            </a:r>
            <a:endParaRPr lang="en-US" dirty="0" smtClean="0"/>
          </a:p>
          <a:p>
            <a:r>
              <a:rPr lang="en-US" dirty="0" smtClean="0"/>
              <a:t>Moreover</a:t>
            </a:r>
            <a:r>
              <a:rPr lang="en-US" dirty="0"/>
              <a:t>, limited milk transfer occurs when the neonate is attached </a:t>
            </a:r>
            <a:r>
              <a:rPr lang="en-US" b="1" dirty="0"/>
              <a:t>incorrectly, resulting in poor neonate weight gain and impaired milk production</a:t>
            </a:r>
            <a:r>
              <a:rPr lang="en-US" b="1" dirty="0" smtClean="0"/>
              <a:t>.</a:t>
            </a:r>
            <a:endParaRPr lang="en-US" dirty="0"/>
          </a:p>
        </p:txBody>
      </p:sp>
    </p:spTree>
    <p:extLst>
      <p:ext uri="{BB962C8B-B14F-4D97-AF65-F5344CB8AC3E}">
        <p14:creationId xmlns:p14="http://schemas.microsoft.com/office/powerpoint/2010/main" val="1996901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Mothers with abdominal incisions from a </a:t>
            </a:r>
            <a:r>
              <a:rPr lang="en-US" b="1" dirty="0"/>
              <a:t>cesarean delivery or other surgery should find comfortable positions, such as the football (clutch) hold, in which to feed the neonate</a:t>
            </a:r>
            <a:endParaRPr lang="en-US" dirty="0"/>
          </a:p>
        </p:txBody>
      </p:sp>
    </p:spTree>
    <p:extLst>
      <p:ext uri="{BB962C8B-B14F-4D97-AF65-F5344CB8AC3E}">
        <p14:creationId xmlns:p14="http://schemas.microsoft.com/office/powerpoint/2010/main" val="1488254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Trauma that produces cracking</a:t>
            </a:r>
            <a:r>
              <a:rPr lang="en-US" dirty="0"/>
              <a:t>, such as from overzealous breast </a:t>
            </a:r>
            <a:r>
              <a:rPr lang="en-US" dirty="0" smtClean="0"/>
              <a:t>cleansing</a:t>
            </a:r>
          </a:p>
          <a:p>
            <a:r>
              <a:rPr lang="en-US" dirty="0" smtClean="0"/>
              <a:t>, </a:t>
            </a:r>
            <a:r>
              <a:rPr lang="en-US" b="1" dirty="0"/>
              <a:t>failing to release suction </a:t>
            </a:r>
            <a:r>
              <a:rPr lang="en-US" dirty="0"/>
              <a:t>before removing the newborn from the breast</a:t>
            </a:r>
            <a:r>
              <a:rPr lang="en-US" dirty="0" smtClean="0"/>
              <a:t>,</a:t>
            </a:r>
          </a:p>
          <a:p>
            <a:r>
              <a:rPr lang="en-US" dirty="0" smtClean="0"/>
              <a:t> </a:t>
            </a:r>
            <a:r>
              <a:rPr lang="en-US" dirty="0"/>
              <a:t>climate variables</a:t>
            </a:r>
            <a:r>
              <a:rPr lang="en-US" dirty="0" smtClean="0"/>
              <a:t>,</a:t>
            </a:r>
          </a:p>
          <a:p>
            <a:r>
              <a:rPr lang="en-US" dirty="0" smtClean="0"/>
              <a:t> </a:t>
            </a:r>
            <a:r>
              <a:rPr lang="en-US" dirty="0"/>
              <a:t>and unique skin sensitivity</a:t>
            </a:r>
            <a:r>
              <a:rPr lang="en-US" dirty="0" smtClean="0"/>
              <a:t>.</a:t>
            </a:r>
          </a:p>
          <a:p>
            <a:pPr marL="0" indent="0">
              <a:buNone/>
            </a:pPr>
            <a:r>
              <a:rPr lang="en-US" dirty="0" smtClean="0"/>
              <a:t> </a:t>
            </a:r>
            <a:r>
              <a:rPr lang="en-US" b="1" dirty="0"/>
              <a:t>There is no need for nipple cleansing, other than routine bathing</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433777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Counsel the mother to </a:t>
            </a:r>
            <a:r>
              <a:rPr lang="en-US" b="1" dirty="0"/>
              <a:t>avoid using soap on the nipples</a:t>
            </a:r>
            <a:r>
              <a:rPr lang="en-US" dirty="0"/>
              <a:t>, because it can be irritating to the skin. </a:t>
            </a:r>
          </a:p>
          <a:p>
            <a:r>
              <a:rPr lang="en-US" dirty="0"/>
              <a:t>• </a:t>
            </a:r>
            <a:r>
              <a:rPr lang="en-US" b="1" dirty="0"/>
              <a:t>Mismatch of maternal nipple diameter and newborn mouth size may lead to difficulty in latching </a:t>
            </a:r>
            <a:r>
              <a:rPr lang="en-US" dirty="0"/>
              <a:t>during the early days or weeks.</a:t>
            </a:r>
          </a:p>
          <a:p>
            <a:r>
              <a:rPr lang="en-US" dirty="0"/>
              <a:t> Temporary milk expression and feeding the newborn expressed milk </a:t>
            </a:r>
            <a:r>
              <a:rPr lang="en-US" dirty="0" smtClean="0"/>
              <a:t> </a:t>
            </a:r>
            <a:r>
              <a:rPr lang="en-US" dirty="0"/>
              <a:t>may be necessary until the newborn grows and is able to effectively attach to the breast.</a:t>
            </a:r>
          </a:p>
          <a:p>
            <a:endParaRPr lang="en-US" dirty="0"/>
          </a:p>
        </p:txBody>
      </p:sp>
    </p:spTree>
    <p:extLst>
      <p:ext uri="{BB962C8B-B14F-4D97-AF65-F5344CB8AC3E}">
        <p14:creationId xmlns:p14="http://schemas.microsoft.com/office/powerpoint/2010/main" val="4182772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 specific topical agent has been shown to provide relief superior to </a:t>
            </a:r>
            <a:r>
              <a:rPr lang="en-US" b="1" dirty="0"/>
              <a:t>expressed breast milk applied to the nipple </a:t>
            </a:r>
            <a:r>
              <a:rPr lang="en-US" dirty="0"/>
              <a:t>after feeding.</a:t>
            </a:r>
          </a:p>
          <a:p>
            <a:endParaRPr lang="en-US" dirty="0"/>
          </a:p>
        </p:txBody>
      </p:sp>
    </p:spTree>
    <p:extLst>
      <p:ext uri="{BB962C8B-B14F-4D97-AF65-F5344CB8AC3E}">
        <p14:creationId xmlns:p14="http://schemas.microsoft.com/office/powerpoint/2010/main" val="1023438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Dermatoses</a:t>
            </a:r>
            <a:endParaRPr lang="en-US" dirty="0"/>
          </a:p>
        </p:txBody>
      </p:sp>
      <p:sp>
        <p:nvSpPr>
          <p:cNvPr id="3" name="Content Placeholder 2"/>
          <p:cNvSpPr>
            <a:spLocks noGrp="1"/>
          </p:cNvSpPr>
          <p:nvPr>
            <p:ph idx="1"/>
          </p:nvPr>
        </p:nvSpPr>
        <p:spPr/>
        <p:txBody>
          <a:bodyPr>
            <a:normAutofit/>
          </a:bodyPr>
          <a:lstStyle/>
          <a:p>
            <a:r>
              <a:rPr lang="en-US" dirty="0" smtClean="0"/>
              <a:t>Contact dermatitis may be commonly seen </a:t>
            </a:r>
            <a:r>
              <a:rPr lang="en-US" b="1" dirty="0" smtClean="0"/>
              <a:t>on and around the areola </a:t>
            </a:r>
            <a:r>
              <a:rPr lang="en-US" dirty="0" smtClean="0"/>
              <a:t>in breastfeeding women.</a:t>
            </a:r>
          </a:p>
          <a:p>
            <a:r>
              <a:rPr lang="en-US" dirty="0" smtClean="0"/>
              <a:t> Dermatitis is triggered in women </a:t>
            </a:r>
            <a:r>
              <a:rPr lang="en-US" b="1" dirty="0" smtClean="0"/>
              <a:t>with atopic tendencies or by irritants such as friction during feedings, laundry detergents and/or dryer sheets, or nipple creams.</a:t>
            </a:r>
          </a:p>
          <a:p>
            <a:r>
              <a:rPr lang="en-US" dirty="0" smtClean="0"/>
              <a:t> Another potential cause is contact with</a:t>
            </a:r>
            <a:r>
              <a:rPr lang="en-US" b="1" dirty="0" smtClean="0"/>
              <a:t> foods once they are introduced into the infant’s diet</a:t>
            </a:r>
            <a:r>
              <a:rPr lang="en-US" dirty="0" smtClean="0"/>
              <a:t>.</a:t>
            </a:r>
          </a:p>
          <a:p>
            <a:r>
              <a:rPr lang="en-US" dirty="0" smtClean="0"/>
              <a:t> Some baby foods can become topical triggers for contact dermatitis in the mother.. </a:t>
            </a:r>
            <a:endParaRPr lang="en-US" dirty="0"/>
          </a:p>
        </p:txBody>
      </p:sp>
    </p:spTree>
    <p:extLst>
      <p:ext uri="{BB962C8B-B14F-4D97-AF65-F5344CB8AC3E}">
        <p14:creationId xmlns:p14="http://schemas.microsoft.com/office/powerpoint/2010/main" val="4205225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Less commonly, </a:t>
            </a:r>
            <a:r>
              <a:rPr lang="en-US" b="1" dirty="0"/>
              <a:t>psoriasis may flare (usually at 4–6 weeks’ </a:t>
            </a:r>
            <a:r>
              <a:rPr lang="en-US" b="1" dirty="0" smtClean="0"/>
              <a:t>postpartum  </a:t>
            </a:r>
            <a:r>
              <a:rPr lang="en-US" dirty="0"/>
              <a:t>and may be a response to skin injury. </a:t>
            </a:r>
            <a:endParaRPr lang="en-US" dirty="0" smtClean="0"/>
          </a:p>
          <a:p>
            <a:r>
              <a:rPr lang="en-US" dirty="0" smtClean="0"/>
              <a:t>Treatment </a:t>
            </a:r>
            <a:r>
              <a:rPr lang="en-US" dirty="0"/>
              <a:t>includes use of an emollient, a low- to medium-strength steroid ointment applied twice daily for 2 weeks (applied just after breastfeeding), and occasionally the use of a short course of prednisone in severe or resistant cases. </a:t>
            </a:r>
            <a:endParaRPr lang="en-US" dirty="0" smtClean="0"/>
          </a:p>
          <a:p>
            <a:r>
              <a:rPr lang="en-US" dirty="0" smtClean="0"/>
              <a:t>If </a:t>
            </a:r>
            <a:r>
              <a:rPr lang="en-US" dirty="0"/>
              <a:t>the condition </a:t>
            </a:r>
            <a:r>
              <a:rPr lang="en-US" b="1" dirty="0"/>
              <a:t>progresses and does not respond to treatment, referral for biopsy or treatment may be required to rule out the rare but serious condition of Paget </a:t>
            </a:r>
            <a:r>
              <a:rPr lang="en-US" dirty="0"/>
              <a:t>disease of the nipple</a:t>
            </a:r>
          </a:p>
        </p:txBody>
      </p:sp>
    </p:spTree>
    <p:extLst>
      <p:ext uri="{BB962C8B-B14F-4D97-AF65-F5344CB8AC3E}">
        <p14:creationId xmlns:p14="http://schemas.microsoft.com/office/powerpoint/2010/main" val="2213392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 Preparation is </a:t>
            </a:r>
            <a:r>
              <a:rPr lang="en-US" dirty="0" err="1" smtClean="0"/>
              <a:t>Recomended</a:t>
            </a:r>
            <a:endParaRPr lang="en-US" dirty="0"/>
          </a:p>
        </p:txBody>
      </p:sp>
    </p:spTree>
    <p:extLst>
      <p:ext uri="{BB962C8B-B14F-4D97-AF65-F5344CB8AC3E}">
        <p14:creationId xmlns:p14="http://schemas.microsoft.com/office/powerpoint/2010/main" val="4131800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Superficial Nipple Bacterial Infections</a:t>
            </a:r>
            <a:endParaRPr lang="en-US" dirty="0"/>
          </a:p>
        </p:txBody>
      </p:sp>
      <p:sp>
        <p:nvSpPr>
          <p:cNvPr id="3" name="Content Placeholder 2"/>
          <p:cNvSpPr>
            <a:spLocks noGrp="1"/>
          </p:cNvSpPr>
          <p:nvPr>
            <p:ph idx="1"/>
          </p:nvPr>
        </p:nvSpPr>
        <p:spPr/>
        <p:txBody>
          <a:bodyPr>
            <a:normAutofit/>
          </a:bodyPr>
          <a:lstStyle/>
          <a:p>
            <a:r>
              <a:rPr lang="en-US" dirty="0" smtClean="0"/>
              <a:t>Infection is one cause of nipple pain beyond the immediate postpartum period. </a:t>
            </a:r>
          </a:p>
          <a:p>
            <a:r>
              <a:rPr lang="en-US" dirty="0" smtClean="0"/>
              <a:t>As with any defect in the skin,</a:t>
            </a:r>
            <a:r>
              <a:rPr lang="en-US" b="1" dirty="0" smtClean="0"/>
              <a:t> a nipple crack or abrasion is likely to grow Staphylococcus aureus</a:t>
            </a:r>
            <a:r>
              <a:rPr lang="en-US" dirty="0" smtClean="0"/>
              <a:t>. </a:t>
            </a:r>
          </a:p>
          <a:p>
            <a:r>
              <a:rPr lang="en-US" dirty="0" smtClean="0"/>
              <a:t>Treatment </a:t>
            </a:r>
            <a:r>
              <a:rPr lang="en-US" b="1" dirty="0" smtClean="0"/>
              <a:t>with topical antibiotic ointments, as well as local wound care,</a:t>
            </a:r>
            <a:r>
              <a:rPr lang="en-US" dirty="0" smtClean="0"/>
              <a:t> often bring relief in a matter of days.</a:t>
            </a:r>
          </a:p>
          <a:p>
            <a:r>
              <a:rPr lang="en-US" dirty="0" smtClean="0"/>
              <a:t> </a:t>
            </a:r>
            <a:endParaRPr lang="en-US" dirty="0"/>
          </a:p>
        </p:txBody>
      </p:sp>
    </p:spTree>
    <p:extLst>
      <p:ext uri="{BB962C8B-B14F-4D97-AF65-F5344CB8AC3E}">
        <p14:creationId xmlns:p14="http://schemas.microsoft.com/office/powerpoint/2010/main" val="3461597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a:t>
            </a:r>
            <a:r>
              <a:rPr lang="en-US" dirty="0" err="1" smtClean="0"/>
              <a:t>Dysbiosis</a:t>
            </a:r>
            <a:r>
              <a:rPr lang="en-US" dirty="0" smtClean="0"/>
              <a:t> and Lactiferous Duct Infections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Bacterial overgrowth combined with biofilm </a:t>
            </a:r>
            <a:r>
              <a:rPr lang="en-US" dirty="0" smtClean="0"/>
              <a:t>formed by bacteria (and </a:t>
            </a:r>
            <a:r>
              <a:rPr lang="en-US" b="1" dirty="0" smtClean="0"/>
              <a:t>possibly yeast</a:t>
            </a:r>
            <a:r>
              <a:rPr lang="en-US" dirty="0" smtClean="0"/>
              <a:t>) may lead to narrowed lactiferous ducts and inflamed epithelium.</a:t>
            </a:r>
          </a:p>
          <a:p>
            <a:r>
              <a:rPr lang="en-US" dirty="0" smtClean="0"/>
              <a:t> This condition may appear with </a:t>
            </a:r>
            <a:r>
              <a:rPr lang="en-US" b="1" dirty="0" smtClean="0"/>
              <a:t>a constant, dull, deep aching pain in both breasts.</a:t>
            </a:r>
            <a:r>
              <a:rPr lang="en-US" dirty="0" smtClean="0"/>
              <a:t> </a:t>
            </a:r>
          </a:p>
          <a:p>
            <a:r>
              <a:rPr lang="en-US" dirty="0" smtClean="0"/>
              <a:t>With milk </a:t>
            </a:r>
            <a:r>
              <a:rPr lang="en-US" b="1" dirty="0" smtClean="0"/>
              <a:t>flow and ejection, this condition may cause pressure and sharp shooting pain</a:t>
            </a:r>
            <a:r>
              <a:rPr lang="en-US" dirty="0" smtClean="0"/>
              <a:t>.</a:t>
            </a:r>
          </a:p>
          <a:p>
            <a:r>
              <a:rPr lang="en-US" dirty="0" smtClean="0"/>
              <a:t> Nipple and breast milk cultures may clarify this diagnosis.</a:t>
            </a:r>
          </a:p>
          <a:p>
            <a:r>
              <a:rPr lang="en-US" dirty="0" smtClean="0"/>
              <a:t> Treatment with an oral antibiotic such as a cephalosporin, amoxicillin/</a:t>
            </a:r>
            <a:r>
              <a:rPr lang="en-US" dirty="0" err="1" smtClean="0"/>
              <a:t>clav</a:t>
            </a:r>
            <a:r>
              <a:rPr lang="en-US" dirty="0" smtClean="0"/>
              <a:t> </a:t>
            </a:r>
            <a:r>
              <a:rPr lang="en-US" dirty="0" err="1" smtClean="0"/>
              <a:t>ulanate</a:t>
            </a:r>
            <a:r>
              <a:rPr lang="en-US" dirty="0" smtClean="0"/>
              <a:t> , </a:t>
            </a:r>
            <a:r>
              <a:rPr lang="en-US" dirty="0" err="1" smtClean="0"/>
              <a:t>dicloxacillin</a:t>
            </a:r>
            <a:r>
              <a:rPr lang="en-US" dirty="0" smtClean="0"/>
              <a:t>, or erythromycin </a:t>
            </a:r>
            <a:r>
              <a:rPr lang="en-US" b="1" dirty="0" smtClean="0"/>
              <a:t>for 2 to 6 weeks </a:t>
            </a:r>
            <a:r>
              <a:rPr lang="en-US" dirty="0" smtClean="0"/>
              <a:t>may be required to resolve clinical symptoms.</a:t>
            </a:r>
          </a:p>
          <a:p>
            <a:endParaRPr lang="en-US" dirty="0"/>
          </a:p>
        </p:txBody>
      </p:sp>
    </p:spTree>
    <p:extLst>
      <p:ext uri="{BB962C8B-B14F-4D97-AF65-F5344CB8AC3E}">
        <p14:creationId xmlns:p14="http://schemas.microsoft.com/office/powerpoint/2010/main" val="573246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Nipple Candida Infections</a:t>
            </a:r>
            <a:endParaRPr lang="en-US" dirty="0"/>
          </a:p>
        </p:txBody>
      </p:sp>
      <p:sp>
        <p:nvSpPr>
          <p:cNvPr id="3" name="Content Placeholder 2"/>
          <p:cNvSpPr>
            <a:spLocks noGrp="1"/>
          </p:cNvSpPr>
          <p:nvPr>
            <p:ph idx="1"/>
          </p:nvPr>
        </p:nvSpPr>
        <p:spPr/>
        <p:txBody>
          <a:bodyPr>
            <a:normAutofit/>
          </a:bodyPr>
          <a:lstStyle/>
          <a:p>
            <a:r>
              <a:rPr lang="en-US" dirty="0" smtClean="0"/>
              <a:t>The association of Candida with nipple and/or breast pain remains </a:t>
            </a:r>
            <a:r>
              <a:rPr lang="en-US" b="1" dirty="0" smtClean="0"/>
              <a:t>controversial</a:t>
            </a:r>
            <a:r>
              <a:rPr lang="en-US" dirty="0" smtClean="0"/>
              <a:t>, as both Staphylococcus and Candida may be found in asymptomatic women.</a:t>
            </a:r>
          </a:p>
          <a:p>
            <a:r>
              <a:rPr lang="en-US" dirty="0" smtClean="0"/>
              <a:t> Symptoms :Superficial nipple and/or skin infections caused by Candida may appear </a:t>
            </a:r>
            <a:r>
              <a:rPr lang="en-US" b="1" dirty="0" smtClean="0"/>
              <a:t>with nipple pain, itching, or pinkness of the skin</a:t>
            </a:r>
            <a:r>
              <a:rPr lang="en-US" dirty="0" smtClean="0"/>
              <a:t>.</a:t>
            </a:r>
          </a:p>
          <a:p>
            <a:r>
              <a:rPr lang="en-US" dirty="0" smtClean="0"/>
              <a:t> Causes</a:t>
            </a:r>
            <a:r>
              <a:rPr lang="en-US" b="1" dirty="0" smtClean="0"/>
              <a:t> Predisposing </a:t>
            </a:r>
            <a:r>
              <a:rPr lang="en-US" dirty="0" smtClean="0"/>
              <a:t>factors for Candida infections of the breast include </a:t>
            </a:r>
            <a:r>
              <a:rPr lang="en-US" b="1" dirty="0" smtClean="0"/>
              <a:t>infant thrush, nipple trauma, antibiotic use, diabetes, steroid use, and immune deficiency. </a:t>
            </a:r>
            <a:endParaRPr lang="en-US" b="1" dirty="0"/>
          </a:p>
        </p:txBody>
      </p:sp>
    </p:spTree>
    <p:extLst>
      <p:ext uri="{BB962C8B-B14F-4D97-AF65-F5344CB8AC3E}">
        <p14:creationId xmlns:p14="http://schemas.microsoft.com/office/powerpoint/2010/main" val="2652151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Some experts have noted the association of Candida with the use of </a:t>
            </a:r>
            <a:r>
              <a:rPr lang="en-US" b="1" dirty="0"/>
              <a:t>plastic-lined breast pads, which keep the nipples moist</a:t>
            </a:r>
            <a:r>
              <a:rPr lang="en-US" b="1" dirty="0" smtClean="0"/>
              <a:t>.</a:t>
            </a:r>
          </a:p>
          <a:p>
            <a:r>
              <a:rPr lang="en-US" b="1" dirty="0" smtClean="0"/>
              <a:t>Evaluation </a:t>
            </a:r>
          </a:p>
          <a:p>
            <a:r>
              <a:rPr lang="en-US" dirty="0" smtClean="0"/>
              <a:t>Candida </a:t>
            </a:r>
            <a:r>
              <a:rPr lang="en-US" dirty="0"/>
              <a:t>nipple infections can be treated on the basis of clinical symptomatology alone, </a:t>
            </a:r>
            <a:r>
              <a:rPr lang="en-US" b="1" dirty="0"/>
              <a:t>if no other diagnosis is apparent</a:t>
            </a:r>
            <a:r>
              <a:rPr lang="en-US" dirty="0" smtClean="0"/>
              <a:t>.</a:t>
            </a:r>
          </a:p>
          <a:p>
            <a:r>
              <a:rPr lang="en-US" dirty="0" smtClean="0"/>
              <a:t> </a:t>
            </a:r>
            <a:r>
              <a:rPr lang="en-US" dirty="0"/>
              <a:t>It is difficult to prove that Candida is the causative organism in many situations</a:t>
            </a:r>
            <a:r>
              <a:rPr lang="en-US" dirty="0" smtClean="0"/>
              <a:t>.</a:t>
            </a:r>
          </a:p>
          <a:p>
            <a:r>
              <a:rPr lang="en-US" dirty="0" smtClean="0"/>
              <a:t> </a:t>
            </a:r>
            <a:r>
              <a:rPr lang="en-US" dirty="0"/>
              <a:t>Because yeast is ubiquitous, cultures of skin surfaces may represent skin flora and yield positive results even in asymptomatic mothers. </a:t>
            </a:r>
            <a:endParaRPr lang="en-US" dirty="0" smtClean="0"/>
          </a:p>
          <a:p>
            <a:r>
              <a:rPr lang="en-US" dirty="0" smtClean="0"/>
              <a:t>Therefore</a:t>
            </a:r>
            <a:r>
              <a:rPr lang="en-US" b="1" dirty="0"/>
              <a:t>, cultures of milk or the skin surface for Candida are not helpful and are not performed routinely.</a:t>
            </a:r>
          </a:p>
          <a:p>
            <a:endParaRPr lang="en-US" dirty="0"/>
          </a:p>
        </p:txBody>
      </p:sp>
    </p:spTree>
    <p:extLst>
      <p:ext uri="{BB962C8B-B14F-4D97-AF65-F5344CB8AC3E}">
        <p14:creationId xmlns:p14="http://schemas.microsoft.com/office/powerpoint/2010/main" val="2456535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Treatment of superficial nipple infections caused by Candida should be undertaken by </a:t>
            </a:r>
            <a:r>
              <a:rPr lang="en-US" b="1" dirty="0" smtClean="0"/>
              <a:t>treating the mother and baby simultaneously </a:t>
            </a:r>
            <a:r>
              <a:rPr lang="en-US" dirty="0" smtClean="0"/>
              <a:t>when either of them is symptomatic. </a:t>
            </a:r>
            <a:r>
              <a:rPr lang="en-US" b="1" dirty="0" smtClean="0"/>
              <a:t>The mother’s partner </a:t>
            </a:r>
            <a:r>
              <a:rPr lang="en-US" dirty="0" smtClean="0"/>
              <a:t>also may need treatment.</a:t>
            </a:r>
          </a:p>
          <a:p>
            <a:r>
              <a:rPr lang="en-US" dirty="0" smtClean="0"/>
              <a:t> Therapies include • Antifungal therapy. A variety of effective antifungal agents are available. </a:t>
            </a:r>
          </a:p>
          <a:p>
            <a:r>
              <a:rPr lang="en-US" dirty="0" smtClean="0"/>
              <a:t>Typically, mothers are treated with a topical antifungal agent, such as ketoconazole, nystatin, or </a:t>
            </a:r>
            <a:r>
              <a:rPr lang="en-US" dirty="0" err="1" smtClean="0"/>
              <a:t>miconazole</a:t>
            </a:r>
            <a:r>
              <a:rPr lang="en-US" dirty="0" smtClean="0"/>
              <a:t>. </a:t>
            </a:r>
          </a:p>
          <a:p>
            <a:r>
              <a:rPr lang="en-US" dirty="0" smtClean="0"/>
              <a:t>The antifungal </a:t>
            </a:r>
            <a:r>
              <a:rPr lang="en-US" b="1" dirty="0" smtClean="0"/>
              <a:t>cream</a:t>
            </a:r>
            <a:r>
              <a:rPr lang="en-US" dirty="0" smtClean="0"/>
              <a:t> is applied to the mother’s breast </a:t>
            </a:r>
            <a:r>
              <a:rPr lang="en-US" b="1" dirty="0" smtClean="0"/>
              <a:t>after feeding</a:t>
            </a:r>
            <a:r>
              <a:rPr lang="en-US" dirty="0" smtClean="0"/>
              <a:t>.</a:t>
            </a:r>
          </a:p>
          <a:p>
            <a:r>
              <a:rPr lang="en-US" dirty="0" smtClean="0"/>
              <a:t> An antifungal</a:t>
            </a:r>
            <a:r>
              <a:rPr lang="en-US" b="1" dirty="0" smtClean="0"/>
              <a:t> solution</a:t>
            </a:r>
            <a:r>
              <a:rPr lang="en-US" dirty="0" smtClean="0"/>
              <a:t>, such as </a:t>
            </a:r>
            <a:r>
              <a:rPr lang="en-US" b="1" dirty="0" smtClean="0"/>
              <a:t>nystatin suspension, is swabbed on the inside of the baby’s inner cheeks and tongue after feeding</a:t>
            </a:r>
            <a:r>
              <a:rPr lang="en-US" dirty="0" smtClean="0"/>
              <a:t>.</a:t>
            </a:r>
          </a:p>
          <a:p>
            <a:r>
              <a:rPr lang="en-US" dirty="0" smtClean="0"/>
              <a:t> The baby’s diaper area also may need treatment. This therapy is usually continued </a:t>
            </a:r>
            <a:r>
              <a:rPr lang="en-US" b="1" dirty="0" smtClean="0"/>
              <a:t>for 14 days or at least several days after symptoms have resolved..</a:t>
            </a:r>
            <a:endParaRPr lang="en-US" b="1" dirty="0"/>
          </a:p>
        </p:txBody>
      </p:sp>
    </p:spTree>
    <p:extLst>
      <p:ext uri="{BB962C8B-B14F-4D97-AF65-F5344CB8AC3E}">
        <p14:creationId xmlns:p14="http://schemas.microsoft.com/office/powerpoint/2010/main" val="218067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a:t>
            </a:r>
            <a:r>
              <a:rPr lang="en-US" b="1" dirty="0"/>
              <a:t>Gentian violet</a:t>
            </a:r>
            <a:r>
              <a:rPr lang="en-US" dirty="0"/>
              <a:t>. Another topical treatment option includes the use of 0.25% to 1% gentian violet swabbed on the affected areas for up to 3 days</a:t>
            </a:r>
            <a:r>
              <a:rPr lang="en-US" dirty="0" smtClean="0"/>
              <a:t>.</a:t>
            </a:r>
          </a:p>
          <a:p>
            <a:r>
              <a:rPr lang="en-US" dirty="0" smtClean="0"/>
              <a:t> </a:t>
            </a:r>
            <a:r>
              <a:rPr lang="en-US" dirty="0"/>
              <a:t>Gentian violet may cause permanent staining of clothing, temporary violet discoloration of the baby’s mouth, and occasionally irritation, </a:t>
            </a:r>
            <a:r>
              <a:rPr lang="en-US" b="1" dirty="0"/>
              <a:t>oral ulceration, stomatitis, nausea, vomiting, or diarrhea. </a:t>
            </a:r>
            <a:endParaRPr lang="en-US" b="1" dirty="0" smtClean="0"/>
          </a:p>
          <a:p>
            <a:r>
              <a:rPr lang="en-US" dirty="0" smtClean="0"/>
              <a:t>• </a:t>
            </a:r>
            <a:r>
              <a:rPr lang="en-US" dirty="0"/>
              <a:t>Oral fluconazole may be prescribed for the mother if the nipples are not significantly better after </a:t>
            </a:r>
            <a:r>
              <a:rPr lang="en-US" b="1" dirty="0"/>
              <a:t>several days of topical treatment or if symptoms persist or worsen</a:t>
            </a:r>
            <a:r>
              <a:rPr lang="en-US" dirty="0"/>
              <a:t>. The baby may also require oral </a:t>
            </a:r>
            <a:r>
              <a:rPr lang="en-US" b="1" dirty="0"/>
              <a:t>fluconazole</a:t>
            </a:r>
            <a:r>
              <a:rPr lang="en-US" dirty="0"/>
              <a:t> in cases of </a:t>
            </a:r>
            <a:r>
              <a:rPr lang="en-US" b="1" dirty="0"/>
              <a:t>recurrent or intractable oral candidiasis</a:t>
            </a:r>
            <a:r>
              <a:rPr lang="en-US" dirty="0"/>
              <a:t>. </a:t>
            </a:r>
            <a:r>
              <a:rPr lang="en-US" dirty="0" smtClean="0"/>
              <a:t>•</a:t>
            </a:r>
            <a:endParaRPr lang="en-US" dirty="0"/>
          </a:p>
        </p:txBody>
      </p:sp>
    </p:spTree>
    <p:extLst>
      <p:ext uri="{BB962C8B-B14F-4D97-AF65-F5344CB8AC3E}">
        <p14:creationId xmlns:p14="http://schemas.microsoft.com/office/powerpoint/2010/main" val="2623889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8493"/>
          </a:xfrm>
        </p:spPr>
        <p:txBody>
          <a:bodyPr>
            <a:normAutofit fontScale="90000"/>
          </a:bodyPr>
          <a:lstStyle/>
          <a:p>
            <a:endParaRPr lang="en-US" dirty="0"/>
          </a:p>
        </p:txBody>
      </p:sp>
      <p:sp>
        <p:nvSpPr>
          <p:cNvPr id="3" name="Content Placeholder 2"/>
          <p:cNvSpPr>
            <a:spLocks noGrp="1"/>
          </p:cNvSpPr>
          <p:nvPr>
            <p:ph idx="1"/>
          </p:nvPr>
        </p:nvSpPr>
        <p:spPr>
          <a:xfrm>
            <a:off x="838200" y="1101437"/>
            <a:ext cx="10515600" cy="5096308"/>
          </a:xfrm>
        </p:spPr>
        <p:txBody>
          <a:bodyPr>
            <a:normAutofit fontScale="92500" lnSpcReduction="20000"/>
          </a:bodyPr>
          <a:lstStyle/>
          <a:p>
            <a:r>
              <a:rPr lang="en-US" b="1" dirty="0"/>
              <a:t>Additional management</a:t>
            </a:r>
            <a:r>
              <a:rPr lang="en-US" dirty="0"/>
              <a:t>. Any objects in contact with the baby’s mouth (</a:t>
            </a:r>
            <a:r>
              <a:rPr lang="en-US" dirty="0" err="1"/>
              <a:t>eg</a:t>
            </a:r>
            <a:r>
              <a:rPr lang="en-US" b="1" dirty="0"/>
              <a:t>, pacifiers, nipples) or the mother’s breast (</a:t>
            </a:r>
            <a:r>
              <a:rPr lang="en-US" b="1" dirty="0" err="1"/>
              <a:t>eg</a:t>
            </a:r>
            <a:r>
              <a:rPr lang="en-US" b="1" dirty="0"/>
              <a:t>, breast pump equipment) should be washed in hot, soapy water and submerged in boiling water daily</a:t>
            </a:r>
            <a:r>
              <a:rPr lang="en-US" dirty="0"/>
              <a:t>. </a:t>
            </a:r>
            <a:endParaRPr lang="en-US" dirty="0" smtClean="0"/>
          </a:p>
          <a:p>
            <a:r>
              <a:rPr lang="en-US" dirty="0" smtClean="0"/>
              <a:t>Clothing</a:t>
            </a:r>
            <a:r>
              <a:rPr lang="en-US" dirty="0"/>
              <a:t>, such as bras and blouses, should be</a:t>
            </a:r>
            <a:r>
              <a:rPr lang="en-US" b="1" dirty="0"/>
              <a:t> laundered by using a dilute bleach solution or dried in sunlight daily</a:t>
            </a:r>
            <a:r>
              <a:rPr lang="en-US" b="1" dirty="0" smtClean="0"/>
              <a:t>.</a:t>
            </a:r>
          </a:p>
          <a:p>
            <a:r>
              <a:rPr lang="en-US" dirty="0" smtClean="0"/>
              <a:t> </a:t>
            </a:r>
            <a:r>
              <a:rPr lang="en-US" dirty="0"/>
              <a:t>If used, </a:t>
            </a:r>
            <a:r>
              <a:rPr lang="en-US" b="1" dirty="0"/>
              <a:t>disposable nursing pads are preferred</a:t>
            </a:r>
            <a:r>
              <a:rPr lang="en-US" dirty="0" smtClean="0"/>
              <a:t>.</a:t>
            </a:r>
          </a:p>
          <a:p>
            <a:r>
              <a:rPr lang="en-US" dirty="0" smtClean="0"/>
              <a:t> </a:t>
            </a:r>
            <a:r>
              <a:rPr lang="en-US" dirty="0"/>
              <a:t>Leaving the breasts </a:t>
            </a:r>
            <a:r>
              <a:rPr lang="en-US" b="1" dirty="0"/>
              <a:t>exposed to air </a:t>
            </a:r>
            <a:r>
              <a:rPr lang="en-US" dirty="0"/>
              <a:t>and applying good wound care principles may assist with rapid healing</a:t>
            </a:r>
            <a:r>
              <a:rPr lang="en-US" dirty="0" smtClean="0"/>
              <a:t>.</a:t>
            </a:r>
          </a:p>
          <a:p>
            <a:r>
              <a:rPr lang="en-US" dirty="0" smtClean="0"/>
              <a:t> </a:t>
            </a:r>
            <a:r>
              <a:rPr lang="en-US" dirty="0"/>
              <a:t>Other sites of yeast infection should also be checked, such as yeast </a:t>
            </a:r>
            <a:r>
              <a:rPr lang="en-US" b="1" dirty="0"/>
              <a:t>vaginitis or tinea </a:t>
            </a:r>
            <a:r>
              <a:rPr lang="en-US" b="1" dirty="0" err="1"/>
              <a:t>cruris</a:t>
            </a:r>
            <a:r>
              <a:rPr lang="en-US" b="1" dirty="0"/>
              <a:t> </a:t>
            </a:r>
            <a:r>
              <a:rPr lang="en-US" dirty="0"/>
              <a:t>in the mother’s partner and diaper rash in the baby</a:t>
            </a:r>
            <a:r>
              <a:rPr lang="en-US" dirty="0" smtClean="0"/>
              <a:t>.</a:t>
            </a:r>
          </a:p>
          <a:p>
            <a:r>
              <a:rPr lang="en-US" dirty="0" smtClean="0"/>
              <a:t> </a:t>
            </a:r>
            <a:r>
              <a:rPr lang="en-US" dirty="0"/>
              <a:t>Regardless of the treatment regimen used, the mother should be instructed on appropriate hygiene to prevent reinfection</a:t>
            </a:r>
          </a:p>
        </p:txBody>
      </p:sp>
    </p:spTree>
    <p:extLst>
      <p:ext uri="{BB962C8B-B14F-4D97-AF65-F5344CB8AC3E}">
        <p14:creationId xmlns:p14="http://schemas.microsoft.com/office/powerpoint/2010/main" val="22354043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Viral Infection</a:t>
            </a:r>
          </a:p>
        </p:txBody>
      </p:sp>
      <p:sp>
        <p:nvSpPr>
          <p:cNvPr id="3" name="Content Placeholder 2"/>
          <p:cNvSpPr>
            <a:spLocks noGrp="1"/>
          </p:cNvSpPr>
          <p:nvPr>
            <p:ph idx="1"/>
          </p:nvPr>
        </p:nvSpPr>
        <p:spPr>
          <a:xfrm>
            <a:off x="838200" y="1309255"/>
            <a:ext cx="10515600" cy="4867708"/>
          </a:xfrm>
        </p:spPr>
        <p:txBody>
          <a:bodyPr>
            <a:normAutofit/>
          </a:bodyPr>
          <a:lstStyle/>
          <a:p>
            <a:r>
              <a:rPr lang="en-US" b="1" dirty="0" smtClean="0"/>
              <a:t>Herpes simplex </a:t>
            </a:r>
            <a:r>
              <a:rPr lang="en-US" dirty="0" smtClean="0"/>
              <a:t>virus infection should be considered in the setting of blisters (unlike a milk blister, which is usually an isolated blister covering a milk duct).</a:t>
            </a:r>
          </a:p>
          <a:p>
            <a:r>
              <a:rPr lang="en-US" dirty="0" smtClean="0"/>
              <a:t> Affected areas should be cultured to confirm the diagnosis.</a:t>
            </a:r>
          </a:p>
          <a:p>
            <a:r>
              <a:rPr lang="en-US" dirty="0" smtClean="0"/>
              <a:t> Because babies may be at risk for severe complications of herpes simplex virus infection, mothers should not breastfeed on the affected side, and expressed breast milk should be discarded until the infection has resolved.</a:t>
            </a:r>
          </a:p>
          <a:p>
            <a:r>
              <a:rPr lang="en-US" dirty="0" smtClean="0"/>
              <a:t> </a:t>
            </a:r>
            <a:r>
              <a:rPr lang="en-US" b="1" dirty="0" smtClean="0"/>
              <a:t>Herpes zoster </a:t>
            </a:r>
            <a:r>
              <a:rPr lang="en-US" dirty="0" smtClean="0"/>
              <a:t>may also be contagious to the baby, and zoster immunoglobulin may be indicated to minimize risk to an exposed breastfeeding baby </a:t>
            </a:r>
            <a:endParaRPr lang="en-US" dirty="0"/>
          </a:p>
        </p:txBody>
      </p:sp>
    </p:spTree>
    <p:extLst>
      <p:ext uri="{BB962C8B-B14F-4D97-AF65-F5344CB8AC3E}">
        <p14:creationId xmlns:p14="http://schemas.microsoft.com/office/powerpoint/2010/main" val="39882495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Vasospasm</a:t>
            </a:r>
          </a:p>
        </p:txBody>
      </p:sp>
      <p:sp>
        <p:nvSpPr>
          <p:cNvPr id="3" name="Content Placeholder 2"/>
          <p:cNvSpPr>
            <a:spLocks noGrp="1"/>
          </p:cNvSpPr>
          <p:nvPr>
            <p:ph idx="1"/>
          </p:nvPr>
        </p:nvSpPr>
        <p:spPr/>
        <p:txBody>
          <a:bodyPr/>
          <a:lstStyle/>
          <a:p>
            <a:r>
              <a:rPr lang="en-US" dirty="0" smtClean="0"/>
              <a:t>Vasospasm occurs </a:t>
            </a:r>
            <a:r>
              <a:rPr lang="en-US" b="1" dirty="0" smtClean="0"/>
              <a:t>with blanching or purple color </a:t>
            </a:r>
            <a:r>
              <a:rPr lang="en-US" dirty="0" smtClean="0"/>
              <a:t>changes of the nipple, accompanied by </a:t>
            </a:r>
            <a:r>
              <a:rPr lang="en-US" b="1" dirty="0" smtClean="0"/>
              <a:t>sharp, shooting, or burning pain</a:t>
            </a:r>
            <a:r>
              <a:rPr lang="en-US" dirty="0" smtClean="0"/>
              <a:t>.</a:t>
            </a:r>
          </a:p>
          <a:p>
            <a:r>
              <a:rPr lang="en-US" dirty="0" smtClean="0"/>
              <a:t> It may occur </a:t>
            </a:r>
            <a:r>
              <a:rPr lang="en-US" b="1" dirty="0" smtClean="0"/>
              <a:t>after breastfeeding or with exposure to cold</a:t>
            </a:r>
            <a:r>
              <a:rPr lang="en-US" dirty="0" smtClean="0"/>
              <a:t>, and it is often associated with a history of nipple trauma.</a:t>
            </a:r>
          </a:p>
          <a:p>
            <a:r>
              <a:rPr lang="en-US" dirty="0" smtClean="0"/>
              <a:t> Vasospasm may be treated with </a:t>
            </a:r>
            <a:r>
              <a:rPr lang="en-US" b="1" dirty="0" smtClean="0"/>
              <a:t>warm compresses and avoidance of cold stimuli.</a:t>
            </a:r>
          </a:p>
          <a:p>
            <a:r>
              <a:rPr lang="en-US" dirty="0" smtClean="0"/>
              <a:t> </a:t>
            </a:r>
            <a:r>
              <a:rPr lang="en-US" dirty="0" err="1" smtClean="0"/>
              <a:t>Nifedipine</a:t>
            </a:r>
            <a:r>
              <a:rPr lang="en-US" dirty="0" smtClean="0"/>
              <a:t> 30-mg to 60-mg sustained-release tablets given daily or 10-mg to 20-mg immediate-release tablets given 3 times daily for 2 weeks may be used </a:t>
            </a:r>
            <a:r>
              <a:rPr lang="en-US" b="1" dirty="0" smtClean="0"/>
              <a:t>if heat and avoidance of underlying trauma are not effective</a:t>
            </a:r>
          </a:p>
          <a:p>
            <a:endParaRPr lang="en-US" dirty="0"/>
          </a:p>
        </p:txBody>
      </p:sp>
    </p:spTree>
    <p:extLst>
      <p:ext uri="{BB962C8B-B14F-4D97-AF65-F5344CB8AC3E}">
        <p14:creationId xmlns:p14="http://schemas.microsoft.com/office/powerpoint/2010/main" val="4016203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5366"/>
          </a:xfrm>
        </p:spPr>
        <p:txBody>
          <a:bodyPr>
            <a:normAutofit fontScale="90000"/>
          </a:bodyPr>
          <a:lstStyle/>
          <a:p>
            <a:r>
              <a:rPr lang="en-US" dirty="0" smtClean="0"/>
              <a:t>Allodynia (Functional Pain)</a:t>
            </a:r>
            <a:endParaRPr lang="en-US" dirty="0"/>
          </a:p>
        </p:txBody>
      </p:sp>
      <p:sp>
        <p:nvSpPr>
          <p:cNvPr id="3" name="Content Placeholder 2"/>
          <p:cNvSpPr>
            <a:spLocks noGrp="1"/>
          </p:cNvSpPr>
          <p:nvPr>
            <p:ph idx="1"/>
          </p:nvPr>
        </p:nvSpPr>
        <p:spPr>
          <a:xfrm>
            <a:off x="838200" y="1101436"/>
            <a:ext cx="10515600" cy="5299364"/>
          </a:xfrm>
        </p:spPr>
        <p:txBody>
          <a:bodyPr>
            <a:normAutofit fontScale="92500" lnSpcReduction="10000"/>
          </a:bodyPr>
          <a:lstStyle/>
          <a:p>
            <a:r>
              <a:rPr lang="en-US" dirty="0" smtClean="0"/>
              <a:t> Allodynia is a sensation of pain in response to a stimulus, such as </a:t>
            </a:r>
            <a:r>
              <a:rPr lang="en-US" b="1" dirty="0" smtClean="0"/>
              <a:t>light touch</a:t>
            </a:r>
            <a:r>
              <a:rPr lang="en-US" dirty="0" smtClean="0"/>
              <a:t>, that would otherwise not cause pain. </a:t>
            </a:r>
          </a:p>
          <a:p>
            <a:r>
              <a:rPr lang="en-US" dirty="0" smtClean="0"/>
              <a:t>Breast allodynia may be associated with other </a:t>
            </a:r>
            <a:r>
              <a:rPr lang="en-US" b="1" dirty="0" smtClean="0"/>
              <a:t>chronic pain disorders</a:t>
            </a:r>
            <a:r>
              <a:rPr lang="en-US" dirty="0" smtClean="0"/>
              <a:t>.</a:t>
            </a:r>
          </a:p>
          <a:p>
            <a:r>
              <a:rPr lang="en-US" dirty="0" smtClean="0"/>
              <a:t> Treatment may include </a:t>
            </a:r>
            <a:r>
              <a:rPr lang="en-US" b="1" dirty="0" smtClean="0"/>
              <a:t>around-the-clock nonsteroidal anti-inflammatory medications, propranolol starting at 20 mg 3 times daily, antidepressants, and psychological therapy</a:t>
            </a:r>
          </a:p>
          <a:p>
            <a:r>
              <a:rPr lang="en-US" dirty="0" smtClean="0"/>
              <a:t>. For general management of functional pain, limiting the time at the breast, even with the intention of gradually increasing nursing time, will not prevent nipple pain. Treatment for nipple pain depends on the underlying cause.</a:t>
            </a:r>
          </a:p>
          <a:p>
            <a:r>
              <a:rPr lang="en-US" dirty="0" smtClean="0"/>
              <a:t> Skilled help </a:t>
            </a:r>
            <a:r>
              <a:rPr lang="en-US" b="1" dirty="0" smtClean="0"/>
              <a:t>with positioning and latch-on are primary interventions</a:t>
            </a:r>
            <a:r>
              <a:rPr lang="en-US" dirty="0" smtClean="0"/>
              <a:t>. </a:t>
            </a:r>
          </a:p>
          <a:p>
            <a:r>
              <a:rPr lang="en-US" b="1" dirty="0" smtClean="0"/>
              <a:t>Specific infections and dermatoses </a:t>
            </a:r>
            <a:r>
              <a:rPr lang="en-US" dirty="0" smtClean="0"/>
              <a:t>require directed therapy.</a:t>
            </a:r>
          </a:p>
          <a:p>
            <a:r>
              <a:rPr lang="en-US" dirty="0"/>
              <a:t> Some creams and lotions can be irritating and can result in allergic manifestations.</a:t>
            </a:r>
          </a:p>
          <a:p>
            <a:endParaRPr lang="en-US" dirty="0"/>
          </a:p>
        </p:txBody>
      </p:sp>
    </p:spTree>
    <p:extLst>
      <p:ext uri="{BB962C8B-B14F-4D97-AF65-F5344CB8AC3E}">
        <p14:creationId xmlns:p14="http://schemas.microsoft.com/office/powerpoint/2010/main" val="347346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Examination</a:t>
            </a:r>
            <a:endParaRPr lang="en-US" dirty="0"/>
          </a:p>
        </p:txBody>
      </p:sp>
      <p:sp>
        <p:nvSpPr>
          <p:cNvPr id="3" name="Content Placeholder 2"/>
          <p:cNvSpPr>
            <a:spLocks noGrp="1"/>
          </p:cNvSpPr>
          <p:nvPr>
            <p:ph idx="1"/>
          </p:nvPr>
        </p:nvSpPr>
        <p:spPr/>
        <p:txBody>
          <a:bodyPr>
            <a:normAutofit lnSpcReduction="10000"/>
          </a:bodyPr>
          <a:lstStyle/>
          <a:p>
            <a:r>
              <a:rPr lang="en-US" dirty="0" smtClean="0"/>
              <a:t>. A breast examination should be performed to evaluate the mother for any signs of </a:t>
            </a:r>
            <a:r>
              <a:rPr lang="en-US" b="1" dirty="0" smtClean="0"/>
              <a:t>trauma, infection, or breast masses.</a:t>
            </a:r>
          </a:p>
          <a:p>
            <a:r>
              <a:rPr lang="en-US" dirty="0" smtClean="0"/>
              <a:t> It may be helpful to have the </a:t>
            </a:r>
            <a:r>
              <a:rPr lang="en-US" b="1" dirty="0" smtClean="0"/>
              <a:t>mother nurse her baby prior to the examination to decrease the engorgement of tissue </a:t>
            </a:r>
            <a:r>
              <a:rPr lang="en-US" dirty="0" smtClean="0"/>
              <a:t>that could obscure physical examination findings.</a:t>
            </a:r>
          </a:p>
          <a:p>
            <a:r>
              <a:rPr lang="en-US" dirty="0" smtClean="0"/>
              <a:t> The obstetric care professional should also encourage continuation of breastfeeding and point out the </a:t>
            </a:r>
            <a:r>
              <a:rPr lang="en-US" b="1" dirty="0" smtClean="0"/>
              <a:t>benefits of exclusive breastfeeding </a:t>
            </a:r>
            <a:r>
              <a:rPr lang="en-US" dirty="0" smtClean="0"/>
              <a:t>during the first 6 months after birth.</a:t>
            </a:r>
          </a:p>
          <a:p>
            <a:r>
              <a:rPr lang="en-US" dirty="0" smtClean="0"/>
              <a:t> The mother should also be </a:t>
            </a:r>
            <a:r>
              <a:rPr lang="en-US" b="1" dirty="0" smtClean="0"/>
              <a:t>familiar with the normal appearance and feel of her lactating breasts</a:t>
            </a:r>
            <a:r>
              <a:rPr lang="en-US" dirty="0" smtClean="0"/>
              <a:t>, and she should report any unusual findings to her health care professional. </a:t>
            </a:r>
          </a:p>
          <a:p>
            <a:endParaRPr lang="en-US" dirty="0"/>
          </a:p>
        </p:txBody>
      </p:sp>
    </p:spTree>
    <p:extLst>
      <p:ext uri="{BB962C8B-B14F-4D97-AF65-F5344CB8AC3E}">
        <p14:creationId xmlns:p14="http://schemas.microsoft.com/office/powerpoint/2010/main" val="2269401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fontScale="90000"/>
          </a:bodyPr>
          <a:lstStyle/>
          <a:p>
            <a:endParaRPr lang="en-US" dirty="0"/>
          </a:p>
        </p:txBody>
      </p:sp>
      <p:sp>
        <p:nvSpPr>
          <p:cNvPr id="3" name="Content Placeholder 2"/>
          <p:cNvSpPr>
            <a:spLocks noGrp="1"/>
          </p:cNvSpPr>
          <p:nvPr>
            <p:ph idx="1"/>
          </p:nvPr>
        </p:nvSpPr>
        <p:spPr>
          <a:xfrm>
            <a:off x="838200" y="893618"/>
            <a:ext cx="10515600" cy="5304127"/>
          </a:xfrm>
        </p:spPr>
        <p:txBody>
          <a:bodyPr>
            <a:normAutofit fontScale="92500"/>
          </a:bodyPr>
          <a:lstStyle/>
          <a:p>
            <a:r>
              <a:rPr lang="en-US" dirty="0" smtClean="0"/>
              <a:t>Pain </a:t>
            </a:r>
            <a:r>
              <a:rPr lang="en-US" dirty="0"/>
              <a:t>relief with nonsteroidal agents may be necessary. </a:t>
            </a:r>
          </a:p>
          <a:p>
            <a:r>
              <a:rPr lang="en-US" b="1" dirty="0"/>
              <a:t>If severe trauma exists, it may be necessary to manually or mechanically express milk until the tissue has healed </a:t>
            </a:r>
            <a:r>
              <a:rPr lang="en-US" dirty="0"/>
              <a:t>well enough to resume breastfeeding. </a:t>
            </a:r>
            <a:endParaRPr lang="en-US" dirty="0" smtClean="0"/>
          </a:p>
          <a:p>
            <a:r>
              <a:rPr lang="en-US" dirty="0" smtClean="0"/>
              <a:t>Nipple </a:t>
            </a:r>
            <a:r>
              <a:rPr lang="en-US" dirty="0"/>
              <a:t>healing might be hastened if a </a:t>
            </a:r>
            <a:r>
              <a:rPr lang="en-US" b="1" dirty="0"/>
              <a:t>small amount of breast milk is </a:t>
            </a:r>
            <a:r>
              <a:rPr lang="en-US" dirty="0"/>
              <a:t>applied to the area after a feeding</a:t>
            </a:r>
            <a:r>
              <a:rPr lang="en-US" dirty="0" smtClean="0"/>
              <a:t>.</a:t>
            </a:r>
          </a:p>
          <a:p>
            <a:r>
              <a:rPr lang="en-US" dirty="0" smtClean="0"/>
              <a:t> </a:t>
            </a:r>
            <a:r>
              <a:rPr lang="en-US" b="1" dirty="0"/>
              <a:t>Different breastfeeding positions </a:t>
            </a:r>
            <a:r>
              <a:rPr lang="en-US" dirty="0"/>
              <a:t>may also be helpful in avoiding more sensitive or traumatized areas</a:t>
            </a:r>
            <a:r>
              <a:rPr lang="en-US" dirty="0" smtClean="0"/>
              <a:t>.</a:t>
            </a:r>
          </a:p>
          <a:p>
            <a:r>
              <a:rPr lang="en-US" dirty="0" smtClean="0"/>
              <a:t> </a:t>
            </a:r>
            <a:r>
              <a:rPr lang="en-US" b="1" dirty="0"/>
              <a:t>If only one breast is affected, nursing should begin on the unaffected </a:t>
            </a:r>
            <a:r>
              <a:rPr lang="en-US" dirty="0"/>
              <a:t>breast to achieve the letdown reflex, and the baby may then be moved to the affected breast when suckling may be less vigorous</a:t>
            </a:r>
            <a:r>
              <a:rPr lang="en-US" dirty="0" smtClean="0"/>
              <a:t>.</a:t>
            </a:r>
          </a:p>
          <a:p>
            <a:r>
              <a:rPr lang="en-US" dirty="0" smtClean="0"/>
              <a:t> </a:t>
            </a:r>
            <a:r>
              <a:rPr lang="en-US" dirty="0"/>
              <a:t>Nipple pain may also be </a:t>
            </a:r>
            <a:r>
              <a:rPr lang="en-US" b="1" dirty="0"/>
              <a:t>lessened by the use of a silicone nipple shield </a:t>
            </a:r>
          </a:p>
          <a:p>
            <a:endParaRPr lang="en-US" dirty="0"/>
          </a:p>
        </p:txBody>
      </p:sp>
    </p:spTree>
    <p:extLst>
      <p:ext uri="{BB962C8B-B14F-4D97-AF65-F5344CB8AC3E}">
        <p14:creationId xmlns:p14="http://schemas.microsoft.com/office/powerpoint/2010/main" val="316848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Filling and Engorgement</a:t>
            </a:r>
            <a:endParaRPr lang="en-US" dirty="0"/>
          </a:p>
        </p:txBody>
      </p:sp>
      <p:sp>
        <p:nvSpPr>
          <p:cNvPr id="3" name="Content Placeholder 2"/>
          <p:cNvSpPr>
            <a:spLocks noGrp="1"/>
          </p:cNvSpPr>
          <p:nvPr>
            <p:ph idx="1"/>
          </p:nvPr>
        </p:nvSpPr>
        <p:spPr>
          <a:xfrm>
            <a:off x="838200" y="1330036"/>
            <a:ext cx="10515600" cy="4846927"/>
          </a:xfrm>
        </p:spPr>
        <p:txBody>
          <a:bodyPr>
            <a:normAutofit/>
          </a:bodyPr>
          <a:lstStyle/>
          <a:p>
            <a:r>
              <a:rPr lang="en-US" dirty="0" smtClean="0"/>
              <a:t>Normal breast fullness occurs because of vascular congestion during </a:t>
            </a:r>
            <a:r>
              <a:rPr lang="en-US" dirty="0" err="1" smtClean="0"/>
              <a:t>lactogenesis</a:t>
            </a:r>
            <a:r>
              <a:rPr lang="en-US" dirty="0" smtClean="0"/>
              <a:t> stage 2.</a:t>
            </a:r>
          </a:p>
          <a:p>
            <a:r>
              <a:rPr lang="en-US" dirty="0" smtClean="0"/>
              <a:t> Engorgement is </a:t>
            </a:r>
            <a:r>
              <a:rPr lang="en-US" b="1" dirty="0" smtClean="0"/>
              <a:t>the firm, diffuse, and painful overfilling and edema of the breasts, usually because of infrequent or ineffective milk removal, typically seen on days 3 to 7 after birth .</a:t>
            </a:r>
          </a:p>
          <a:p>
            <a:r>
              <a:rPr lang="en-US" dirty="0" smtClean="0"/>
              <a:t> Therefore, the best treatment of breast </a:t>
            </a:r>
            <a:r>
              <a:rPr lang="en-US" b="1" dirty="0" smtClean="0"/>
              <a:t>engorgement is prevention via frequent breastfeeding or gentle hand expression or pumping</a:t>
            </a:r>
            <a:r>
              <a:rPr lang="en-US" dirty="0" smtClean="0"/>
              <a:t>.</a:t>
            </a:r>
          </a:p>
          <a:p>
            <a:r>
              <a:rPr lang="en-US" dirty="0" smtClean="0"/>
              <a:t> If left untreated, breast engorgement may lead to </a:t>
            </a:r>
            <a:r>
              <a:rPr lang="en-US" b="1" dirty="0" smtClean="0"/>
              <a:t>difficulties in latch and mastitis. </a:t>
            </a:r>
          </a:p>
          <a:p>
            <a:r>
              <a:rPr lang="en-US" dirty="0" smtClean="0"/>
              <a:t>If the newborn cannot </a:t>
            </a:r>
            <a:r>
              <a:rPr lang="en-US" b="1" dirty="0" smtClean="0"/>
              <a:t>latch frequently enough to prevent engorgement, pumping may also be recommended.</a:t>
            </a:r>
            <a:endParaRPr lang="en-US" b="1" dirty="0"/>
          </a:p>
        </p:txBody>
      </p:sp>
    </p:spTree>
    <p:extLst>
      <p:ext uri="{BB962C8B-B14F-4D97-AF65-F5344CB8AC3E}">
        <p14:creationId xmlns:p14="http://schemas.microsoft.com/office/powerpoint/2010/main" val="16127310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Engorgement</a:t>
            </a:r>
            <a:endParaRPr lang="en-US" dirty="0"/>
          </a:p>
        </p:txBody>
      </p:sp>
      <p:sp>
        <p:nvSpPr>
          <p:cNvPr id="3" name="Content Placeholder 2"/>
          <p:cNvSpPr>
            <a:spLocks noGrp="1"/>
          </p:cNvSpPr>
          <p:nvPr>
            <p:ph idx="1"/>
          </p:nvPr>
        </p:nvSpPr>
        <p:spPr>
          <a:xfrm>
            <a:off x="838200" y="1454726"/>
            <a:ext cx="10515600" cy="4946073"/>
          </a:xfrm>
        </p:spPr>
        <p:txBody>
          <a:bodyPr>
            <a:normAutofit/>
          </a:bodyPr>
          <a:lstStyle/>
          <a:p>
            <a:r>
              <a:rPr lang="en-US" dirty="0" smtClean="0"/>
              <a:t>Swelling and distension can result from</a:t>
            </a:r>
            <a:r>
              <a:rPr lang="en-US" b="1" dirty="0" smtClean="0"/>
              <a:t> ineffective drainage of the breast</a:t>
            </a:r>
            <a:r>
              <a:rPr lang="en-US" dirty="0" smtClean="0"/>
              <a:t>; engorgement usually occurs around the time milk </a:t>
            </a:r>
            <a:r>
              <a:rPr lang="en-US" b="1" dirty="0" smtClean="0"/>
              <a:t>production peaks</a:t>
            </a:r>
            <a:r>
              <a:rPr lang="en-US" dirty="0" smtClean="0"/>
              <a:t>, approximately 3 to 7 days’ postpartum .</a:t>
            </a:r>
          </a:p>
          <a:p>
            <a:r>
              <a:rPr lang="en-US" dirty="0" smtClean="0"/>
              <a:t> Engorgement may also occur later in the course of breastfeeding in relation to a </a:t>
            </a:r>
            <a:r>
              <a:rPr lang="en-US" b="1" dirty="0" smtClean="0"/>
              <a:t>missed feeding or </a:t>
            </a:r>
            <a:r>
              <a:rPr lang="en-US" b="1" dirty="0" smtClean="0"/>
              <a:t>an</a:t>
            </a:r>
          </a:p>
          <a:p>
            <a:r>
              <a:rPr lang="en-US" b="1" dirty="0" smtClean="0"/>
              <a:t> </a:t>
            </a:r>
            <a:r>
              <a:rPr lang="en-US" b="1" dirty="0" smtClean="0"/>
              <a:t>abrupt change in feeding frequency</a:t>
            </a:r>
            <a:r>
              <a:rPr lang="en-US" dirty="0" smtClean="0"/>
              <a:t>.</a:t>
            </a:r>
          </a:p>
          <a:p>
            <a:r>
              <a:rPr lang="en-US" dirty="0" smtClean="0"/>
              <a:t> Engorgement should not be confused with a </a:t>
            </a:r>
            <a:r>
              <a:rPr lang="en-US" b="1" dirty="0" smtClean="0"/>
              <a:t>plugged duct, which can result in a localized lump or cord in one area of the breast, </a:t>
            </a:r>
            <a:r>
              <a:rPr lang="en-US" dirty="0" smtClean="0"/>
              <a:t>or with </a:t>
            </a:r>
            <a:r>
              <a:rPr lang="en-US" b="1" dirty="0" smtClean="0"/>
              <a:t>mastitis, which can result in fever, systemic flulike symptoms, and an increased white blood cell count </a:t>
            </a:r>
            <a:endParaRPr lang="en-US" b="1" dirty="0"/>
          </a:p>
        </p:txBody>
      </p:sp>
    </p:spTree>
    <p:extLst>
      <p:ext uri="{BB962C8B-B14F-4D97-AF65-F5344CB8AC3E}">
        <p14:creationId xmlns:p14="http://schemas.microsoft.com/office/powerpoint/2010/main" val="2577253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6148"/>
          </a:xfrm>
        </p:spPr>
        <p:txBody>
          <a:bodyPr>
            <a:normAutofit fontScale="90000"/>
          </a:bodyPr>
          <a:lstStyle/>
          <a:p>
            <a:endParaRPr lang="en-US" dirty="0"/>
          </a:p>
        </p:txBody>
      </p:sp>
      <p:sp>
        <p:nvSpPr>
          <p:cNvPr id="3" name="Content Placeholder 2"/>
          <p:cNvSpPr>
            <a:spLocks noGrp="1"/>
          </p:cNvSpPr>
          <p:nvPr>
            <p:ph idx="1"/>
          </p:nvPr>
        </p:nvSpPr>
        <p:spPr>
          <a:xfrm>
            <a:off x="838200" y="1226127"/>
            <a:ext cx="10515600" cy="4950836"/>
          </a:xfrm>
        </p:spPr>
        <p:txBody>
          <a:bodyPr>
            <a:normAutofit lnSpcReduction="10000"/>
          </a:bodyPr>
          <a:lstStyle/>
          <a:p>
            <a:r>
              <a:rPr lang="en-US" dirty="0"/>
              <a:t> Engorgement may be the result of</a:t>
            </a:r>
            <a:r>
              <a:rPr lang="en-US" b="1" dirty="0"/>
              <a:t> infrequent or ineffective nursing from causes such as sore nipples, </a:t>
            </a:r>
            <a:endParaRPr lang="en-US" b="1" dirty="0" smtClean="0"/>
          </a:p>
          <a:p>
            <a:r>
              <a:rPr lang="en-US" b="1" dirty="0" smtClean="0"/>
              <a:t>a </a:t>
            </a:r>
            <a:r>
              <a:rPr lang="en-US" b="1" dirty="0"/>
              <a:t>sleepy baby, </a:t>
            </a:r>
            <a:r>
              <a:rPr lang="en-US" b="1" dirty="0" smtClean="0"/>
              <a:t>or</a:t>
            </a:r>
          </a:p>
          <a:p>
            <a:r>
              <a:rPr lang="en-US" b="1" dirty="0" smtClean="0"/>
              <a:t> </a:t>
            </a:r>
            <a:r>
              <a:rPr lang="en-US" b="1" dirty="0"/>
              <a:t>mother-baby separation</a:t>
            </a:r>
            <a:r>
              <a:rPr lang="en-US" b="1" dirty="0" smtClean="0"/>
              <a:t>.</a:t>
            </a:r>
          </a:p>
          <a:p>
            <a:r>
              <a:rPr lang="en-US" dirty="0" smtClean="0"/>
              <a:t> </a:t>
            </a:r>
            <a:r>
              <a:rPr lang="en-US" dirty="0"/>
              <a:t>The breast must be examined to rule out related problems, such as plugged ducts or mastitis</a:t>
            </a:r>
            <a:r>
              <a:rPr lang="en-US" dirty="0" smtClean="0"/>
              <a:t>.</a:t>
            </a:r>
          </a:p>
          <a:p>
            <a:r>
              <a:rPr lang="en-US" dirty="0" smtClean="0"/>
              <a:t> </a:t>
            </a:r>
            <a:r>
              <a:rPr lang="en-US" dirty="0"/>
              <a:t>If left untreated, engorgement can lead to difficulties in properly latching the baby to the breast and to mastitis</a:t>
            </a:r>
            <a:r>
              <a:rPr lang="en-US" dirty="0" smtClean="0"/>
              <a:t>.</a:t>
            </a:r>
          </a:p>
          <a:p>
            <a:r>
              <a:rPr lang="en-US" dirty="0" smtClean="0"/>
              <a:t> </a:t>
            </a:r>
            <a:r>
              <a:rPr lang="en-US" dirty="0"/>
              <a:t>The </a:t>
            </a:r>
            <a:r>
              <a:rPr lang="en-US" b="1" dirty="0"/>
              <a:t>best treatment of engorgement is prevention. </a:t>
            </a:r>
            <a:endParaRPr lang="en-US" b="1" dirty="0" smtClean="0"/>
          </a:p>
          <a:p>
            <a:r>
              <a:rPr lang="en-US" dirty="0" smtClean="0"/>
              <a:t>Frequent </a:t>
            </a:r>
            <a:r>
              <a:rPr lang="en-US" b="1" dirty="0"/>
              <a:t>breastfeeding or pumping of the breasts (≥8 times per day from both breasts) is the best way to prevent engorgement</a:t>
            </a:r>
            <a:r>
              <a:rPr lang="en-US" dirty="0" smtClean="0"/>
              <a:t>..</a:t>
            </a:r>
            <a:endParaRPr lang="en-US" dirty="0"/>
          </a:p>
          <a:p>
            <a:endParaRPr lang="en-US" dirty="0"/>
          </a:p>
        </p:txBody>
      </p:sp>
    </p:spTree>
    <p:extLst>
      <p:ext uri="{BB962C8B-B14F-4D97-AF65-F5344CB8AC3E}">
        <p14:creationId xmlns:p14="http://schemas.microsoft.com/office/powerpoint/2010/main" val="17024072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1620"/>
          </a:xfrm>
        </p:spPr>
        <p:txBody>
          <a:bodyPr>
            <a:normAutofit fontScale="90000"/>
          </a:bodyPr>
          <a:lstStyle/>
          <a:p>
            <a:r>
              <a:rPr lang="en-US" dirty="0" smtClean="0"/>
              <a:t>RPS</a:t>
            </a:r>
            <a:endParaRPr lang="en-US" dirty="0"/>
          </a:p>
        </p:txBody>
      </p:sp>
      <p:sp>
        <p:nvSpPr>
          <p:cNvPr id="3" name="Content Placeholder 2"/>
          <p:cNvSpPr>
            <a:spLocks noGrp="1"/>
          </p:cNvSpPr>
          <p:nvPr>
            <p:ph idx="1"/>
          </p:nvPr>
        </p:nvSpPr>
        <p:spPr>
          <a:xfrm>
            <a:off x="838200" y="1143000"/>
            <a:ext cx="10515600" cy="5033963"/>
          </a:xfrm>
        </p:spPr>
        <p:txBody>
          <a:bodyPr/>
          <a:lstStyle/>
          <a:p>
            <a:r>
              <a:rPr lang="en-US" b="1" dirty="0"/>
              <a:t>Reverse pressure softening </a:t>
            </a:r>
            <a:r>
              <a:rPr lang="en-US" dirty="0"/>
              <a:t>is a technique that may be used to reduce edema around the nipple and areolar complex and facilitate a proper latch when the nipple may otherwise be distorted by breast edema. Reverse pressure softening is performed by applying steady, gentle, but firm pressure on a </a:t>
            </a:r>
            <a:r>
              <a:rPr lang="en-US" b="1" dirty="0"/>
              <a:t>1- to 2-cm radius of the central areola</a:t>
            </a:r>
            <a:r>
              <a:rPr lang="en-US" dirty="0"/>
              <a:t>, adjacent to its junction at the base of the nipple. </a:t>
            </a:r>
            <a:endParaRPr lang="en-US" dirty="0" smtClean="0"/>
          </a:p>
          <a:p>
            <a:r>
              <a:rPr lang="en-US" dirty="0" smtClean="0"/>
              <a:t>Pressure </a:t>
            </a:r>
            <a:r>
              <a:rPr lang="en-US" dirty="0"/>
              <a:t>is applied </a:t>
            </a:r>
            <a:r>
              <a:rPr lang="en-US" b="1" dirty="0"/>
              <a:t>for 1 to 3 minutes </a:t>
            </a:r>
            <a:r>
              <a:rPr lang="en-US" dirty="0"/>
              <a:t>and may be performed before each attempt at latching until engorgement has resolved</a:t>
            </a:r>
          </a:p>
        </p:txBody>
      </p:sp>
    </p:spTree>
    <p:extLst>
      <p:ext uri="{BB962C8B-B14F-4D97-AF65-F5344CB8AC3E}">
        <p14:creationId xmlns:p14="http://schemas.microsoft.com/office/powerpoint/2010/main" val="2461347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Oversupply</a:t>
            </a:r>
            <a:endParaRPr lang="en-US" dirty="0"/>
          </a:p>
        </p:txBody>
      </p:sp>
      <p:sp>
        <p:nvSpPr>
          <p:cNvPr id="3" name="Content Placeholder 2"/>
          <p:cNvSpPr>
            <a:spLocks noGrp="1"/>
          </p:cNvSpPr>
          <p:nvPr>
            <p:ph idx="1"/>
          </p:nvPr>
        </p:nvSpPr>
        <p:spPr>
          <a:xfrm>
            <a:off x="838200" y="1288473"/>
            <a:ext cx="10515600" cy="4888490"/>
          </a:xfrm>
        </p:spPr>
        <p:txBody>
          <a:bodyPr/>
          <a:lstStyle/>
          <a:p>
            <a:r>
              <a:rPr lang="en-US" dirty="0" smtClean="0"/>
              <a:t>Oversupply may be common in the initial weeks of breastfeeding. </a:t>
            </a:r>
            <a:r>
              <a:rPr lang="en-US" b="1" dirty="0" smtClean="0"/>
              <a:t>Excessive milk expression </a:t>
            </a:r>
            <a:r>
              <a:rPr lang="en-US" dirty="0" smtClean="0"/>
              <a:t>may exacerbate this condition. </a:t>
            </a:r>
          </a:p>
          <a:p>
            <a:r>
              <a:rPr lang="en-US" dirty="0" smtClean="0"/>
              <a:t>Oversupply may cause breast and </a:t>
            </a:r>
            <a:r>
              <a:rPr lang="en-US" b="1" dirty="0" smtClean="0"/>
              <a:t>nipple pain, and it is associated with an increase in risk of plugged ducts, mastitis, and other breastfeeding complications</a:t>
            </a:r>
            <a:r>
              <a:rPr lang="en-US" dirty="0" smtClean="0"/>
              <a:t>.</a:t>
            </a:r>
          </a:p>
          <a:p>
            <a:r>
              <a:rPr lang="en-US" dirty="0" smtClean="0"/>
              <a:t> A </a:t>
            </a:r>
            <a:r>
              <a:rPr lang="en-US" b="1" dirty="0" smtClean="0"/>
              <a:t>spontaneous oversupply may stabilize as the breasts adjust to the baby’s nutritional needs</a:t>
            </a:r>
            <a:r>
              <a:rPr lang="en-US" dirty="0" smtClean="0"/>
              <a:t>.</a:t>
            </a:r>
          </a:p>
          <a:p>
            <a:r>
              <a:rPr lang="en-US" dirty="0" smtClean="0"/>
              <a:t> </a:t>
            </a:r>
            <a:r>
              <a:rPr lang="en-US" b="1" dirty="0" smtClean="0"/>
              <a:t>Blocked feedings, in </a:t>
            </a:r>
            <a:r>
              <a:rPr lang="en-US" dirty="0" smtClean="0"/>
              <a:t>which only one breast is offered at each feeding, may help regulate milk supply and minimize symptoms.</a:t>
            </a:r>
            <a:endParaRPr lang="en-US" dirty="0"/>
          </a:p>
        </p:txBody>
      </p:sp>
    </p:spTree>
    <p:extLst>
      <p:ext uri="{BB962C8B-B14F-4D97-AF65-F5344CB8AC3E}">
        <p14:creationId xmlns:p14="http://schemas.microsoft.com/office/powerpoint/2010/main" val="16183546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Plugged Ducts (Milk Stasis)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 plugged duct is a localized blockage of milk and frequently manifests as a </a:t>
            </a:r>
            <a:r>
              <a:rPr lang="en-US" b="1" dirty="0" smtClean="0"/>
              <a:t>painful knot in the breast</a:t>
            </a:r>
            <a:r>
              <a:rPr lang="en-US" dirty="0" smtClean="0"/>
              <a:t>.</a:t>
            </a:r>
          </a:p>
          <a:p>
            <a:pPr marL="0" indent="0">
              <a:buNone/>
            </a:pPr>
            <a:r>
              <a:rPr lang="en-US" dirty="0" smtClean="0"/>
              <a:t> This lump </a:t>
            </a:r>
            <a:r>
              <a:rPr lang="en-US" b="1" dirty="0" smtClean="0"/>
              <a:t>may decrease in size with nursing</a:t>
            </a:r>
            <a:r>
              <a:rPr lang="en-US" dirty="0" smtClean="0"/>
              <a:t>.</a:t>
            </a:r>
          </a:p>
          <a:p>
            <a:pPr marL="0" indent="0">
              <a:buNone/>
            </a:pPr>
            <a:r>
              <a:rPr lang="en-US" dirty="0" smtClean="0"/>
              <a:t> Causes: This condition may be caused by an </a:t>
            </a:r>
          </a:p>
          <a:p>
            <a:pPr marL="0" indent="0">
              <a:buNone/>
            </a:pPr>
            <a:r>
              <a:rPr lang="en-US" dirty="0" smtClean="0"/>
              <a:t>abrupt change in the feeding schedule, </a:t>
            </a:r>
          </a:p>
          <a:p>
            <a:pPr marL="0" indent="0">
              <a:buNone/>
            </a:pPr>
            <a:r>
              <a:rPr lang="en-US" dirty="0" smtClean="0"/>
              <a:t>inadequate draining of the breast,</a:t>
            </a:r>
          </a:p>
          <a:p>
            <a:pPr marL="0" indent="0">
              <a:buNone/>
            </a:pPr>
            <a:r>
              <a:rPr lang="en-US" dirty="0" smtClean="0"/>
              <a:t> failure to vary nursing positions, </a:t>
            </a:r>
          </a:p>
          <a:p>
            <a:pPr marL="0" indent="0">
              <a:buNone/>
            </a:pPr>
            <a:r>
              <a:rPr lang="en-US" dirty="0" smtClean="0"/>
              <a:t>wearing of tight and constricting clothing (</a:t>
            </a:r>
            <a:r>
              <a:rPr lang="en-US" dirty="0" err="1" smtClean="0"/>
              <a:t>eg</a:t>
            </a:r>
            <a:r>
              <a:rPr lang="en-US" dirty="0" smtClean="0"/>
              <a:t>, a poorly fitting underwire bra),</a:t>
            </a:r>
          </a:p>
          <a:p>
            <a:pPr marL="0" indent="0">
              <a:buNone/>
            </a:pPr>
            <a:r>
              <a:rPr lang="en-US" dirty="0" smtClean="0"/>
              <a:t> incorrect pump flange size, or</a:t>
            </a:r>
          </a:p>
          <a:p>
            <a:pPr marL="0" indent="0">
              <a:buNone/>
            </a:pPr>
            <a:r>
              <a:rPr lang="en-US" dirty="0" smtClean="0"/>
              <a:t> sleep position. </a:t>
            </a:r>
            <a:endParaRPr lang="en-US" dirty="0"/>
          </a:p>
        </p:txBody>
      </p:sp>
    </p:spTree>
    <p:extLst>
      <p:ext uri="{BB962C8B-B14F-4D97-AF65-F5344CB8AC3E}">
        <p14:creationId xmlns:p14="http://schemas.microsoft.com/office/powerpoint/2010/main" val="2767794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It may originate as a milk blister that can block a duct opening superficially</a:t>
            </a:r>
            <a:r>
              <a:rPr lang="en-US" dirty="0" smtClean="0"/>
              <a:t>.</a:t>
            </a:r>
          </a:p>
          <a:p>
            <a:pPr marL="0" indent="0">
              <a:buNone/>
            </a:pPr>
            <a:r>
              <a:rPr lang="en-US" dirty="0" smtClean="0"/>
              <a:t> </a:t>
            </a:r>
            <a:r>
              <a:rPr lang="en-US" dirty="0"/>
              <a:t>Especially when the condition recurs in the same breast segment, the cause may be anatomical variations leading to plugged ducts. </a:t>
            </a:r>
          </a:p>
          <a:p>
            <a:pPr marL="0" indent="0">
              <a:buNone/>
            </a:pPr>
            <a:r>
              <a:rPr lang="en-US" dirty="0"/>
              <a:t>Rarely, what is considered a plugged duct may be a </a:t>
            </a:r>
            <a:r>
              <a:rPr lang="en-US" b="1" dirty="0"/>
              <a:t>tumor—benign or malignant—that </a:t>
            </a:r>
            <a:r>
              <a:rPr lang="en-US" dirty="0"/>
              <a:t>is blocking the duct.</a:t>
            </a:r>
          </a:p>
          <a:p>
            <a:endParaRPr lang="en-US" dirty="0"/>
          </a:p>
        </p:txBody>
      </p:sp>
    </p:spTree>
    <p:extLst>
      <p:ext uri="{BB962C8B-B14F-4D97-AF65-F5344CB8AC3E}">
        <p14:creationId xmlns:p14="http://schemas.microsoft.com/office/powerpoint/2010/main" val="19459416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p:txBody>
          <a:bodyPr>
            <a:normAutofit/>
          </a:bodyPr>
          <a:lstStyle/>
          <a:p>
            <a:r>
              <a:rPr lang="en-US" dirty="0" smtClean="0"/>
              <a:t>Plugged </a:t>
            </a:r>
            <a:r>
              <a:rPr lang="en-US" dirty="0"/>
              <a:t>ducts are easily differentiated from engorgement and mastitis because blockage is not associated with fever or other signs of systemic illness </a:t>
            </a:r>
            <a:r>
              <a:rPr lang="en-US" dirty="0" smtClean="0"/>
              <a:t>. </a:t>
            </a:r>
          </a:p>
          <a:p>
            <a:r>
              <a:rPr lang="en-US" dirty="0" smtClean="0"/>
              <a:t>If </a:t>
            </a:r>
            <a:r>
              <a:rPr lang="en-US" dirty="0"/>
              <a:t>the plugged duct does </a:t>
            </a:r>
            <a:r>
              <a:rPr lang="en-US" b="1" dirty="0"/>
              <a:t>not resolve within 48 to 72 hours or if fever develops, </a:t>
            </a:r>
            <a:r>
              <a:rPr lang="en-US" dirty="0"/>
              <a:t>the mother should be evaluated by a health care professional</a:t>
            </a:r>
            <a:r>
              <a:rPr lang="en-US" dirty="0" smtClean="0"/>
              <a:t>.</a:t>
            </a:r>
          </a:p>
          <a:p>
            <a:pPr marL="0" indent="0">
              <a:buNone/>
            </a:pPr>
            <a:endParaRPr lang="en-US" dirty="0"/>
          </a:p>
        </p:txBody>
      </p:sp>
    </p:spTree>
    <p:extLst>
      <p:ext uri="{BB962C8B-B14F-4D97-AF65-F5344CB8AC3E}">
        <p14:creationId xmlns:p14="http://schemas.microsoft.com/office/powerpoint/2010/main" val="4001882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a:t>
            </a:r>
          </a:p>
        </p:txBody>
      </p:sp>
      <p:sp>
        <p:nvSpPr>
          <p:cNvPr id="3" name="Content Placeholder 2"/>
          <p:cNvSpPr>
            <a:spLocks noGrp="1"/>
          </p:cNvSpPr>
          <p:nvPr>
            <p:ph idx="1"/>
          </p:nvPr>
        </p:nvSpPr>
        <p:spPr/>
        <p:txBody>
          <a:bodyPr/>
          <a:lstStyle/>
          <a:p>
            <a:r>
              <a:rPr lang="en-US" dirty="0" smtClean="0"/>
              <a:t>The </a:t>
            </a:r>
            <a:r>
              <a:rPr lang="en-US" dirty="0"/>
              <a:t>treatment of plugged ducts is the</a:t>
            </a:r>
            <a:r>
              <a:rPr lang="en-US" b="1" dirty="0"/>
              <a:t> application of moist heat prior to feeding and massage of the affected area before and during nursing.</a:t>
            </a:r>
            <a:r>
              <a:rPr lang="en-US" dirty="0"/>
              <a:t> </a:t>
            </a:r>
          </a:p>
          <a:p>
            <a:r>
              <a:rPr lang="en-US" dirty="0"/>
              <a:t>If possible, </a:t>
            </a:r>
            <a:r>
              <a:rPr lang="en-US" b="1" dirty="0"/>
              <a:t>start feedings with the affected breast first</a:t>
            </a:r>
            <a:r>
              <a:rPr lang="en-US" dirty="0"/>
              <a:t>.</a:t>
            </a:r>
          </a:p>
          <a:p>
            <a:r>
              <a:rPr lang="en-US" dirty="0"/>
              <a:t> </a:t>
            </a:r>
            <a:r>
              <a:rPr lang="en-US" b="1" dirty="0"/>
              <a:t>Attempt different positions </a:t>
            </a:r>
            <a:r>
              <a:rPr lang="en-US" dirty="0"/>
              <a:t>to allow better drainage of the particular part of the breast that is affected, </a:t>
            </a:r>
            <a:r>
              <a:rPr lang="en-US" b="1" dirty="0"/>
              <a:t>pointing the baby’s nose or chin in the direction of the blockage. </a:t>
            </a:r>
          </a:p>
          <a:p>
            <a:r>
              <a:rPr lang="en-US" dirty="0"/>
              <a:t>Ensure that the breast tissue is not being compressed, such as indenting the breast with the </a:t>
            </a:r>
            <a:r>
              <a:rPr lang="en-US" b="1" dirty="0"/>
              <a:t>finger(s</a:t>
            </a:r>
            <a:r>
              <a:rPr lang="en-US" dirty="0"/>
              <a:t>) to provide an airway space for the baby. </a:t>
            </a:r>
          </a:p>
          <a:p>
            <a:endParaRPr lang="en-US" dirty="0"/>
          </a:p>
        </p:txBody>
      </p:sp>
    </p:spTree>
    <p:extLst>
      <p:ext uri="{BB962C8B-B14F-4D97-AF65-F5344CB8AC3E}">
        <p14:creationId xmlns:p14="http://schemas.microsoft.com/office/powerpoint/2010/main" val="49952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Examination</a:t>
            </a:r>
            <a:endParaRPr lang="en-US" dirty="0"/>
          </a:p>
        </p:txBody>
      </p:sp>
      <p:sp>
        <p:nvSpPr>
          <p:cNvPr id="3" name="Content Placeholder 2"/>
          <p:cNvSpPr>
            <a:spLocks noGrp="1"/>
          </p:cNvSpPr>
          <p:nvPr>
            <p:ph idx="1"/>
          </p:nvPr>
        </p:nvSpPr>
        <p:spPr/>
        <p:txBody>
          <a:bodyPr>
            <a:normAutofit/>
          </a:bodyPr>
          <a:lstStyle/>
          <a:p>
            <a:r>
              <a:rPr lang="en-US" dirty="0" smtClean="0"/>
              <a:t>A breast examination should be performed by an obstetric care professional at an annual or preconception visit. If a recent breast examination is not documented</a:t>
            </a:r>
            <a:r>
              <a:rPr lang="en-US" b="1" dirty="0" smtClean="0"/>
              <a:t>, at the first prenatal visit</a:t>
            </a:r>
            <a:r>
              <a:rPr lang="en-US" dirty="0" smtClean="0"/>
              <a:t>, one should be </a:t>
            </a:r>
            <a:r>
              <a:rPr lang="en-US" b="1" dirty="0" smtClean="0"/>
              <a:t>performed gently, yet thoroughly, because the breasts are generally tender in early pregnancy</a:t>
            </a:r>
            <a:r>
              <a:rPr lang="en-US" dirty="0" smtClean="0"/>
              <a:t>. </a:t>
            </a:r>
          </a:p>
          <a:p>
            <a:r>
              <a:rPr lang="en-US" dirty="0" smtClean="0"/>
              <a:t>The examination offers an ideal opportunity in most patients to reassure the patient that she is</a:t>
            </a:r>
            <a:r>
              <a:rPr lang="en-US" b="1" dirty="0" smtClean="0"/>
              <a:t> physically capable of providing nutrition to her newborn.</a:t>
            </a:r>
          </a:p>
        </p:txBody>
      </p:sp>
    </p:spTree>
    <p:extLst>
      <p:ext uri="{BB962C8B-B14F-4D97-AF65-F5344CB8AC3E}">
        <p14:creationId xmlns:p14="http://schemas.microsoft.com/office/powerpoint/2010/main" val="16810285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Mastitis</a:t>
            </a:r>
            <a:endParaRPr lang="en-US" dirty="0"/>
          </a:p>
        </p:txBody>
      </p:sp>
      <p:sp>
        <p:nvSpPr>
          <p:cNvPr id="3" name="Content Placeholder 2"/>
          <p:cNvSpPr>
            <a:spLocks noGrp="1"/>
          </p:cNvSpPr>
          <p:nvPr>
            <p:ph idx="1"/>
          </p:nvPr>
        </p:nvSpPr>
        <p:spPr>
          <a:xfrm>
            <a:off x="838200" y="1288473"/>
            <a:ext cx="10515600" cy="4888490"/>
          </a:xfrm>
        </p:spPr>
        <p:txBody>
          <a:bodyPr>
            <a:normAutofit fontScale="92500"/>
          </a:bodyPr>
          <a:lstStyle/>
          <a:p>
            <a:r>
              <a:rPr lang="en-US" dirty="0" smtClean="0"/>
              <a:t>Typically defined as a unilateral bacterial infection of the breast, mastitis occurs in 2% to 3% of lactating women. </a:t>
            </a:r>
          </a:p>
          <a:p>
            <a:r>
              <a:rPr lang="en-US" dirty="0" smtClean="0"/>
              <a:t>Symptoms: Mastitis most commonly appears as a single area of localized </a:t>
            </a:r>
            <a:r>
              <a:rPr lang="en-US" b="1" dirty="0" smtClean="0"/>
              <a:t>warmth, tenderness, edema, and erythema in one breast more than 10 days after delivery. </a:t>
            </a:r>
          </a:p>
          <a:p>
            <a:r>
              <a:rPr lang="en-US" dirty="0" smtClean="0"/>
              <a:t>The incidence rate is highest in </a:t>
            </a:r>
            <a:r>
              <a:rPr lang="en-US" b="1" dirty="0" smtClean="0"/>
              <a:t>the second and third weeks’ postpartum</a:t>
            </a:r>
            <a:r>
              <a:rPr lang="en-US" dirty="0" smtClean="0"/>
              <a:t>. Depending on the severity </a:t>
            </a:r>
            <a:r>
              <a:rPr lang="en-US" b="1" dirty="0" smtClean="0"/>
              <a:t>of the infection, the area of inflammation can range from a few centimeters to almost the entire breast.</a:t>
            </a:r>
          </a:p>
          <a:p>
            <a:r>
              <a:rPr lang="en-US" dirty="0" smtClean="0"/>
              <a:t> Mastitis may occur with a </a:t>
            </a:r>
            <a:r>
              <a:rPr lang="en-US" b="1" dirty="0" smtClean="0"/>
              <a:t>sudden onset of breast pain, myalgia, and fever </a:t>
            </a:r>
            <a:r>
              <a:rPr lang="en-US" dirty="0" smtClean="0"/>
              <a:t>that can be dramatic. </a:t>
            </a:r>
          </a:p>
          <a:p>
            <a:r>
              <a:rPr lang="en-US" dirty="0" smtClean="0"/>
              <a:t>Sometimes mastitis presents with </a:t>
            </a:r>
            <a:r>
              <a:rPr lang="en-US" b="1" dirty="0" smtClean="0"/>
              <a:t>flulike symptoms, such as fatigue, nausea, vomiting, fever, and headache.. </a:t>
            </a:r>
            <a:endParaRPr lang="en-US" b="1" dirty="0"/>
          </a:p>
        </p:txBody>
      </p:sp>
    </p:spTree>
    <p:extLst>
      <p:ext uri="{BB962C8B-B14F-4D97-AF65-F5344CB8AC3E}">
        <p14:creationId xmlns:p14="http://schemas.microsoft.com/office/powerpoint/2010/main" val="2191728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03802"/>
          </a:xfrm>
        </p:spPr>
        <p:txBody>
          <a:bodyPr>
            <a:normAutofit fontScale="90000"/>
          </a:bodyPr>
          <a:lstStyle/>
          <a:p>
            <a:endParaRPr lang="en-US" dirty="0"/>
          </a:p>
        </p:txBody>
      </p:sp>
      <p:sp>
        <p:nvSpPr>
          <p:cNvPr id="3" name="Content Placeholder 2"/>
          <p:cNvSpPr>
            <a:spLocks noGrp="1"/>
          </p:cNvSpPr>
          <p:nvPr>
            <p:ph idx="1"/>
          </p:nvPr>
        </p:nvSpPr>
        <p:spPr>
          <a:xfrm>
            <a:off x="838200" y="768928"/>
            <a:ext cx="10515600" cy="5408035"/>
          </a:xfrm>
        </p:spPr>
        <p:txBody>
          <a:bodyPr>
            <a:normAutofit/>
          </a:bodyPr>
          <a:lstStyle/>
          <a:p>
            <a:r>
              <a:rPr lang="en-US" b="1" dirty="0" err="1" smtClean="0"/>
              <a:t>Causes</a:t>
            </a:r>
            <a:r>
              <a:rPr lang="en-US" dirty="0" err="1" smtClean="0"/>
              <a:t>The</a:t>
            </a:r>
            <a:r>
              <a:rPr lang="en-US" dirty="0" smtClean="0"/>
              <a:t> </a:t>
            </a:r>
            <a:r>
              <a:rPr lang="en-US" dirty="0"/>
              <a:t>infection commonly enters through a </a:t>
            </a:r>
            <a:r>
              <a:rPr lang="en-US" b="1" dirty="0"/>
              <a:t>break in the skin</a:t>
            </a:r>
            <a:r>
              <a:rPr lang="en-US" dirty="0"/>
              <a:t>, usually a cracked nipple. However, milk stasis and congestion </a:t>
            </a:r>
            <a:r>
              <a:rPr lang="en-US" b="1" dirty="0"/>
              <a:t>that result from engorgement, or plugged ducts, can also lead to mastitis</a:t>
            </a:r>
            <a:r>
              <a:rPr lang="en-US" dirty="0" smtClean="0"/>
              <a:t>.</a:t>
            </a:r>
          </a:p>
          <a:p>
            <a:r>
              <a:rPr lang="en-US" dirty="0" smtClean="0"/>
              <a:t> </a:t>
            </a:r>
            <a:r>
              <a:rPr lang="en-US" dirty="0"/>
              <a:t>Fifty percent of causative organisms are </a:t>
            </a:r>
            <a:r>
              <a:rPr lang="en-US" b="1" dirty="0"/>
              <a:t>penicillin-resistant S aureus</a:t>
            </a:r>
            <a:r>
              <a:rPr lang="en-US" dirty="0"/>
              <a:t>. Other organisms seen are Escherichia coli, group A streptococcus, </a:t>
            </a:r>
            <a:r>
              <a:rPr lang="en-US" dirty="0" err="1"/>
              <a:t>Peptostreptococcus</a:t>
            </a:r>
            <a:r>
              <a:rPr lang="en-US" dirty="0"/>
              <a:t>, </a:t>
            </a:r>
            <a:r>
              <a:rPr lang="en-US" dirty="0" err="1"/>
              <a:t>Haemophilus</a:t>
            </a:r>
            <a:r>
              <a:rPr lang="en-US" dirty="0"/>
              <a:t> </a:t>
            </a:r>
            <a:r>
              <a:rPr lang="en-US" dirty="0" err="1"/>
              <a:t>influenzae</a:t>
            </a:r>
            <a:r>
              <a:rPr lang="en-US" dirty="0"/>
              <a:t>, </a:t>
            </a:r>
            <a:r>
              <a:rPr lang="en-US" dirty="0" err="1"/>
              <a:t>Klebsiella</a:t>
            </a:r>
            <a:r>
              <a:rPr lang="en-US" dirty="0"/>
              <a:t> </a:t>
            </a:r>
            <a:r>
              <a:rPr lang="en-US" dirty="0" err="1"/>
              <a:t>pneumoniae</a:t>
            </a:r>
            <a:r>
              <a:rPr lang="en-US" dirty="0"/>
              <a:t>, and </a:t>
            </a:r>
            <a:r>
              <a:rPr lang="en-US" dirty="0" err="1"/>
              <a:t>Bacteroides</a:t>
            </a:r>
            <a:r>
              <a:rPr lang="en-US" dirty="0" smtClean="0"/>
              <a:t>.</a:t>
            </a:r>
          </a:p>
          <a:p>
            <a:r>
              <a:rPr lang="en-US" dirty="0" smtClean="0"/>
              <a:t> </a:t>
            </a:r>
            <a:r>
              <a:rPr lang="en-US" dirty="0"/>
              <a:t>One recently recognized factor is </a:t>
            </a:r>
            <a:r>
              <a:rPr lang="en-US" b="1" dirty="0"/>
              <a:t>exclusive pumping </a:t>
            </a:r>
            <a:r>
              <a:rPr lang="en-US" dirty="0"/>
              <a:t>and may be caused by a </a:t>
            </a:r>
            <a:r>
              <a:rPr lang="en-US" b="1" dirty="0"/>
              <a:t>lack of contact with protective microbiota shared with the infant</a:t>
            </a:r>
            <a:r>
              <a:rPr lang="en-US" dirty="0"/>
              <a:t>. </a:t>
            </a:r>
            <a:endParaRPr lang="en-US" b="1" dirty="0"/>
          </a:p>
        </p:txBody>
      </p:sp>
    </p:spTree>
    <p:extLst>
      <p:ext uri="{BB962C8B-B14F-4D97-AF65-F5344CB8AC3E}">
        <p14:creationId xmlns:p14="http://schemas.microsoft.com/office/powerpoint/2010/main" val="5706193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smtClean="0"/>
              <a:t>mastitis</a:t>
            </a:r>
            <a:endParaRPr lang="en-US" dirty="0"/>
          </a:p>
        </p:txBody>
      </p:sp>
      <p:sp>
        <p:nvSpPr>
          <p:cNvPr id="3" name="Content Placeholder 2"/>
          <p:cNvSpPr>
            <a:spLocks noGrp="1"/>
          </p:cNvSpPr>
          <p:nvPr>
            <p:ph idx="1"/>
          </p:nvPr>
        </p:nvSpPr>
        <p:spPr>
          <a:xfrm>
            <a:off x="838200" y="1205345"/>
            <a:ext cx="10515600" cy="4971618"/>
          </a:xfrm>
        </p:spPr>
        <p:txBody>
          <a:bodyPr/>
          <a:lstStyle/>
          <a:p>
            <a:pPr marL="0" indent="0">
              <a:buNone/>
            </a:pPr>
            <a:r>
              <a:rPr lang="en-US" b="1" dirty="0"/>
              <a:t>Evaluation</a:t>
            </a:r>
            <a:r>
              <a:rPr lang="en-US" dirty="0" smtClean="0"/>
              <a:t>:</a:t>
            </a:r>
          </a:p>
          <a:p>
            <a:r>
              <a:rPr lang="en-US" dirty="0" smtClean="0"/>
              <a:t> </a:t>
            </a:r>
            <a:r>
              <a:rPr lang="en-US" dirty="0"/>
              <a:t>Perform a careful examination of the breast to verify the diagnosis and </a:t>
            </a:r>
            <a:r>
              <a:rPr lang="en-US" b="1" dirty="0"/>
              <a:t>rule out abscess formation</a:t>
            </a:r>
            <a:r>
              <a:rPr lang="en-US" dirty="0" smtClean="0"/>
              <a:t>.</a:t>
            </a:r>
          </a:p>
          <a:p>
            <a:r>
              <a:rPr lang="en-US" dirty="0" smtClean="0"/>
              <a:t> </a:t>
            </a:r>
            <a:r>
              <a:rPr lang="en-US" dirty="0"/>
              <a:t>Clinicians should be aware of resistant organisms in their community and should order a breast milk culture and antibiotic sensitivities when </a:t>
            </a:r>
            <a:r>
              <a:rPr lang="en-US" b="1" dirty="0"/>
              <a:t>women with mastitis are unresponsive to first-line treatment</a:t>
            </a:r>
          </a:p>
          <a:p>
            <a:endParaRPr lang="en-US" dirty="0"/>
          </a:p>
        </p:txBody>
      </p:sp>
    </p:spTree>
    <p:extLst>
      <p:ext uri="{BB962C8B-B14F-4D97-AF65-F5344CB8AC3E}">
        <p14:creationId xmlns:p14="http://schemas.microsoft.com/office/powerpoint/2010/main" val="30366157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5366"/>
          </a:xfrm>
        </p:spPr>
        <p:txBody>
          <a:bodyPr>
            <a:normAutofit fontScale="90000"/>
          </a:bodyPr>
          <a:lstStyle/>
          <a:p>
            <a:r>
              <a:rPr lang="en-US" dirty="0" smtClean="0"/>
              <a:t>Management</a:t>
            </a:r>
            <a:endParaRPr lang="en-US" dirty="0"/>
          </a:p>
        </p:txBody>
      </p:sp>
      <p:sp>
        <p:nvSpPr>
          <p:cNvPr id="3" name="Content Placeholder 2"/>
          <p:cNvSpPr>
            <a:spLocks noGrp="1"/>
          </p:cNvSpPr>
          <p:nvPr>
            <p:ph idx="1"/>
          </p:nvPr>
        </p:nvSpPr>
        <p:spPr>
          <a:xfrm>
            <a:off x="838200" y="810492"/>
            <a:ext cx="10515600" cy="5590308"/>
          </a:xfrm>
        </p:spPr>
        <p:txBody>
          <a:bodyPr>
            <a:normAutofit fontScale="92500" lnSpcReduction="10000"/>
          </a:bodyPr>
          <a:lstStyle/>
          <a:p>
            <a:r>
              <a:rPr lang="en-US" dirty="0" smtClean="0"/>
              <a:t> If </a:t>
            </a:r>
            <a:r>
              <a:rPr lang="en-US" b="1" dirty="0" smtClean="0"/>
              <a:t>symptoms are mild </a:t>
            </a:r>
            <a:r>
              <a:rPr lang="en-US" dirty="0" smtClean="0"/>
              <a:t>and have been present </a:t>
            </a:r>
            <a:r>
              <a:rPr lang="en-US" b="1" dirty="0" smtClean="0"/>
              <a:t>for less than 24 hours</a:t>
            </a:r>
            <a:r>
              <a:rPr lang="en-US" dirty="0" smtClean="0"/>
              <a:t>, conservative management with </a:t>
            </a:r>
            <a:r>
              <a:rPr lang="en-US" b="1" dirty="0" smtClean="0"/>
              <a:t>effective milk removal </a:t>
            </a:r>
            <a:r>
              <a:rPr lang="en-US" dirty="0" smtClean="0"/>
              <a:t>may suffice.</a:t>
            </a:r>
          </a:p>
          <a:p>
            <a:r>
              <a:rPr lang="en-US" dirty="0" smtClean="0"/>
              <a:t> Treatment should be initiated if </a:t>
            </a:r>
            <a:r>
              <a:rPr lang="en-US" b="1" dirty="0" smtClean="0"/>
              <a:t>conservative management is not effective within 24 hours.</a:t>
            </a:r>
          </a:p>
          <a:p>
            <a:r>
              <a:rPr lang="en-US" dirty="0" smtClean="0"/>
              <a:t> Mastitis needs to be treated as </a:t>
            </a:r>
            <a:r>
              <a:rPr lang="en-US" b="1" dirty="0" smtClean="0"/>
              <a:t>soon as it is discovered when symptoms are severe. </a:t>
            </a:r>
          </a:p>
          <a:p>
            <a:r>
              <a:rPr lang="en-US" dirty="0" smtClean="0"/>
              <a:t>The following steps should be taken:</a:t>
            </a:r>
          </a:p>
          <a:p>
            <a:r>
              <a:rPr lang="en-US" dirty="0" smtClean="0"/>
              <a:t> Prescribe an antibiotic that is effective against penicillin-resistant Staphylococcus and administer a </a:t>
            </a:r>
            <a:r>
              <a:rPr lang="en-US" b="1" dirty="0" smtClean="0"/>
              <a:t>10- to 14-day course</a:t>
            </a:r>
            <a:r>
              <a:rPr lang="en-US" dirty="0" smtClean="0"/>
              <a:t>.</a:t>
            </a:r>
          </a:p>
          <a:p>
            <a:r>
              <a:rPr lang="en-US" dirty="0" smtClean="0"/>
              <a:t> Safe antibiotics for therapy include first-generation </a:t>
            </a:r>
            <a:r>
              <a:rPr lang="en-US" dirty="0" err="1" smtClean="0"/>
              <a:t>cephalosporins</a:t>
            </a:r>
            <a:r>
              <a:rPr lang="en-US" dirty="0" smtClean="0"/>
              <a:t> or </a:t>
            </a:r>
            <a:r>
              <a:rPr lang="en-US" dirty="0" err="1" smtClean="0"/>
              <a:t>dicloxacilin</a:t>
            </a:r>
            <a:r>
              <a:rPr lang="en-US" dirty="0" smtClean="0"/>
              <a:t> . </a:t>
            </a:r>
            <a:endParaRPr lang="en-US" dirty="0" smtClean="0"/>
          </a:p>
          <a:p>
            <a:r>
              <a:rPr lang="en-US" dirty="0" smtClean="0"/>
              <a:t>If </a:t>
            </a:r>
            <a:r>
              <a:rPr lang="en-US" dirty="0" smtClean="0"/>
              <a:t>the patient is allergic to penicillin, erythromycin and its derivatives are also effective</a:t>
            </a:r>
            <a:r>
              <a:rPr lang="en-US" dirty="0" smtClean="0"/>
              <a:t>.</a:t>
            </a:r>
          </a:p>
          <a:p>
            <a:r>
              <a:rPr lang="en-US" dirty="0" smtClean="0"/>
              <a:t> </a:t>
            </a:r>
            <a:r>
              <a:rPr lang="en-US" dirty="0" smtClean="0"/>
              <a:t>Choose alternative therapies if methicillin-resistant S aureus is suspected.</a:t>
            </a:r>
          </a:p>
          <a:p>
            <a:pPr marL="0" indent="0">
              <a:buNone/>
            </a:pPr>
            <a:endParaRPr lang="en-US" dirty="0"/>
          </a:p>
        </p:txBody>
      </p:sp>
    </p:spTree>
    <p:extLst>
      <p:ext uri="{BB962C8B-B14F-4D97-AF65-F5344CB8AC3E}">
        <p14:creationId xmlns:p14="http://schemas.microsoft.com/office/powerpoint/2010/main" val="10468797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Instruct the mother to </a:t>
            </a:r>
            <a:r>
              <a:rPr lang="en-US" b="1" dirty="0"/>
              <a:t>continue nursing because the milk is not harmful to the baby</a:t>
            </a:r>
            <a:r>
              <a:rPr lang="en-US" b="1" dirty="0" smtClean="0"/>
              <a:t>.</a:t>
            </a:r>
          </a:p>
          <a:p>
            <a:r>
              <a:rPr lang="en-US" dirty="0" smtClean="0"/>
              <a:t> </a:t>
            </a:r>
            <a:r>
              <a:rPr lang="en-US" b="1" dirty="0"/>
              <a:t>Frequent feeding </a:t>
            </a:r>
            <a:r>
              <a:rPr lang="en-US" dirty="0"/>
              <a:t>is </a:t>
            </a:r>
            <a:r>
              <a:rPr lang="en-US" dirty="0" smtClean="0"/>
              <a:t>recommended</a:t>
            </a:r>
          </a:p>
          <a:p>
            <a:r>
              <a:rPr lang="en-US" dirty="0"/>
              <a:t>. If the mother can tolerate feeding on the </a:t>
            </a:r>
            <a:r>
              <a:rPr lang="en-US" b="1" dirty="0"/>
              <a:t>affected breast first</a:t>
            </a:r>
            <a:r>
              <a:rPr lang="en-US" dirty="0"/>
              <a:t>, this is preferable. </a:t>
            </a:r>
            <a:endParaRPr lang="en-US" dirty="0" smtClean="0"/>
          </a:p>
          <a:p>
            <a:r>
              <a:rPr lang="en-US" dirty="0" smtClean="0"/>
              <a:t>However</a:t>
            </a:r>
            <a:r>
              <a:rPr lang="en-US" dirty="0"/>
              <a:t>, if this </a:t>
            </a:r>
            <a:r>
              <a:rPr lang="en-US" b="1" dirty="0"/>
              <a:t>is too painful, the mother may begin on the unaffected breast until symptoms subside</a:t>
            </a:r>
            <a:r>
              <a:rPr lang="en-US" dirty="0" smtClean="0"/>
              <a:t>.</a:t>
            </a:r>
          </a:p>
          <a:p>
            <a:r>
              <a:rPr lang="en-US" b="1" dirty="0"/>
              <a:t>The affected breast should be drained at each feeding by nursing, pumping, or both</a:t>
            </a:r>
          </a:p>
          <a:p>
            <a:endParaRPr lang="en-US" dirty="0"/>
          </a:p>
        </p:txBody>
      </p:sp>
    </p:spTree>
    <p:extLst>
      <p:ext uri="{BB962C8B-B14F-4D97-AF65-F5344CB8AC3E}">
        <p14:creationId xmlns:p14="http://schemas.microsoft.com/office/powerpoint/2010/main" val="11976328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03802"/>
          </a:xfrm>
        </p:spPr>
        <p:txBody>
          <a:bodyPr>
            <a:normAutofit fontScale="90000"/>
          </a:bodyPr>
          <a:lstStyle/>
          <a:p>
            <a:endParaRPr lang="en-US" dirty="0"/>
          </a:p>
        </p:txBody>
      </p:sp>
      <p:sp>
        <p:nvSpPr>
          <p:cNvPr id="3" name="Content Placeholder 2"/>
          <p:cNvSpPr>
            <a:spLocks noGrp="1"/>
          </p:cNvSpPr>
          <p:nvPr>
            <p:ph idx="1"/>
          </p:nvPr>
        </p:nvSpPr>
        <p:spPr>
          <a:xfrm>
            <a:off x="838200" y="935182"/>
            <a:ext cx="10515600" cy="5241781"/>
          </a:xfrm>
        </p:spPr>
        <p:txBody>
          <a:bodyPr>
            <a:normAutofit fontScale="92500" lnSpcReduction="10000"/>
          </a:bodyPr>
          <a:lstStyle/>
          <a:p>
            <a:r>
              <a:rPr lang="en-US" dirty="0" smtClean="0"/>
              <a:t>. </a:t>
            </a:r>
            <a:r>
              <a:rPr lang="en-US" dirty="0"/>
              <a:t>In an occasional circumstance, manual expression or a breast pump may be needed to remove the milk from the breast because of more severe pain prohibiting breastfeeding</a:t>
            </a:r>
            <a:r>
              <a:rPr lang="en-US" dirty="0" smtClean="0"/>
              <a:t>.</a:t>
            </a:r>
          </a:p>
          <a:p>
            <a:r>
              <a:rPr lang="en-US" dirty="0" smtClean="0"/>
              <a:t> </a:t>
            </a:r>
            <a:r>
              <a:rPr lang="en-US" b="1" dirty="0"/>
              <a:t>Weaning and mother-baby separation should be avoided during mastitis</a:t>
            </a:r>
            <a:r>
              <a:rPr lang="en-US" dirty="0"/>
              <a:t>, as it may predispose the mother to developing a </a:t>
            </a:r>
            <a:r>
              <a:rPr lang="en-US" b="1" dirty="0"/>
              <a:t>breast abscess</a:t>
            </a:r>
            <a:r>
              <a:rPr lang="en-US" dirty="0"/>
              <a:t>. </a:t>
            </a:r>
            <a:endParaRPr lang="en-US" dirty="0" smtClean="0"/>
          </a:p>
          <a:p>
            <a:r>
              <a:rPr lang="en-US" dirty="0" smtClean="0"/>
              <a:t>• </a:t>
            </a:r>
            <a:r>
              <a:rPr lang="en-US" dirty="0"/>
              <a:t>Encourage </a:t>
            </a:r>
            <a:r>
              <a:rPr lang="en-US" b="1" dirty="0"/>
              <a:t>fluid intake to promote hydration</a:t>
            </a:r>
            <a:r>
              <a:rPr lang="en-US" dirty="0"/>
              <a:t>. </a:t>
            </a:r>
            <a:endParaRPr lang="en-US" dirty="0" smtClean="0"/>
          </a:p>
          <a:p>
            <a:r>
              <a:rPr lang="en-US" dirty="0" smtClean="0"/>
              <a:t>• </a:t>
            </a:r>
            <a:r>
              <a:rPr lang="en-US" b="1" dirty="0"/>
              <a:t>Recommend bed rest until the mother’s fever has subsided for at least 24 </a:t>
            </a:r>
            <a:r>
              <a:rPr lang="en-US" dirty="0"/>
              <a:t>hours. She can have the baby with her and should seek help from family members. </a:t>
            </a:r>
            <a:endParaRPr lang="en-US" dirty="0" smtClean="0"/>
          </a:p>
          <a:p>
            <a:r>
              <a:rPr lang="en-US" dirty="0" smtClean="0"/>
              <a:t>• </a:t>
            </a:r>
            <a:r>
              <a:rPr lang="en-US" b="1" dirty="0"/>
              <a:t>Analgesics. Symptomatic relief </a:t>
            </a:r>
            <a:r>
              <a:rPr lang="en-US" dirty="0"/>
              <a:t>can be achieved with mild analgesics (</a:t>
            </a:r>
            <a:r>
              <a:rPr lang="en-US" dirty="0" err="1"/>
              <a:t>ie</a:t>
            </a:r>
            <a:r>
              <a:rPr lang="en-US" dirty="0"/>
              <a:t>, acetaminophen or ibuprofen</a:t>
            </a:r>
            <a:r>
              <a:rPr lang="en-US" b="1" dirty="0"/>
              <a:t>), warm or cold packs </a:t>
            </a:r>
            <a:r>
              <a:rPr lang="en-US" dirty="0"/>
              <a:t>(whatever works best), and a </a:t>
            </a:r>
            <a:r>
              <a:rPr lang="en-US" b="1" dirty="0"/>
              <a:t>supportive bra. </a:t>
            </a:r>
            <a:endParaRPr lang="en-US" b="1" dirty="0" smtClean="0"/>
          </a:p>
          <a:p>
            <a:r>
              <a:rPr lang="en-US" dirty="0" smtClean="0"/>
              <a:t>Severe </a:t>
            </a:r>
            <a:r>
              <a:rPr lang="en-US" dirty="0"/>
              <a:t>cases of mastitis that </a:t>
            </a:r>
            <a:r>
              <a:rPr lang="en-US" b="1" dirty="0"/>
              <a:t>do not respond rapidly to outpatient therapy will require admission to the hospital and parenteral therapy</a:t>
            </a:r>
          </a:p>
          <a:p>
            <a:endParaRPr lang="en-US" dirty="0"/>
          </a:p>
        </p:txBody>
      </p:sp>
    </p:spTree>
    <p:extLst>
      <p:ext uri="{BB962C8B-B14F-4D97-AF65-F5344CB8AC3E}">
        <p14:creationId xmlns:p14="http://schemas.microsoft.com/office/powerpoint/2010/main" val="34008485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Recurrent and Chronic Mastitis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Recurrent and chronic mastitis share the </a:t>
            </a:r>
            <a:r>
              <a:rPr lang="en-US" b="1" dirty="0" smtClean="0"/>
              <a:t>same symptoms as acute mastitis but persist beyond treatment.</a:t>
            </a:r>
            <a:r>
              <a:rPr lang="en-US" dirty="0" smtClean="0"/>
              <a:t> </a:t>
            </a:r>
          </a:p>
          <a:p>
            <a:pPr marL="0" indent="0">
              <a:buNone/>
            </a:pPr>
            <a:r>
              <a:rPr lang="en-US" dirty="0" smtClean="0"/>
              <a:t>Causes:</a:t>
            </a:r>
          </a:p>
          <a:p>
            <a:pPr marL="0" indent="0">
              <a:buNone/>
            </a:pPr>
            <a:r>
              <a:rPr lang="en-US" dirty="0" smtClean="0"/>
              <a:t> Recurrent or chronic mastitis usually results </a:t>
            </a:r>
            <a:r>
              <a:rPr lang="en-US" b="1" dirty="0" smtClean="0"/>
              <a:t>from incomplete treatment </a:t>
            </a:r>
            <a:r>
              <a:rPr lang="en-US" dirty="0" smtClean="0"/>
              <a:t>of mastitis or the use of an </a:t>
            </a:r>
            <a:r>
              <a:rPr lang="en-US" b="1" dirty="0" smtClean="0"/>
              <a:t>ineffective antibiotic.</a:t>
            </a:r>
          </a:p>
          <a:p>
            <a:pPr marL="0" indent="0">
              <a:buNone/>
            </a:pPr>
            <a:r>
              <a:rPr lang="en-US" dirty="0" smtClean="0"/>
              <a:t> Patients with mastitis typically experience improvement after only a short course of antibiotics and </a:t>
            </a:r>
            <a:r>
              <a:rPr lang="en-US" b="1" dirty="0" smtClean="0"/>
              <a:t>should be counseled to comply with the entire duration of therapy. </a:t>
            </a:r>
          </a:p>
          <a:p>
            <a:pPr marL="0" indent="0">
              <a:buNone/>
            </a:pPr>
            <a:r>
              <a:rPr lang="en-US" dirty="0" smtClean="0"/>
              <a:t>Another cause of recurrent mastitis is a failure to treat underlying predisposing factors, such as </a:t>
            </a:r>
            <a:r>
              <a:rPr lang="en-US" b="1" dirty="0" smtClean="0"/>
              <a:t>persistent nipple trauma and fissuring or an obstructive lesion.</a:t>
            </a:r>
            <a:r>
              <a:rPr lang="en-US" dirty="0" smtClean="0"/>
              <a:t> </a:t>
            </a:r>
          </a:p>
        </p:txBody>
      </p:sp>
    </p:spTree>
    <p:extLst>
      <p:ext uri="{BB962C8B-B14F-4D97-AF65-F5344CB8AC3E}">
        <p14:creationId xmlns:p14="http://schemas.microsoft.com/office/powerpoint/2010/main" val="42592253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p:txBody>
          <a:bodyPr>
            <a:normAutofit/>
          </a:bodyPr>
          <a:lstStyle/>
          <a:p>
            <a:r>
              <a:rPr lang="en-US" dirty="0" smtClean="0"/>
              <a:t>In </a:t>
            </a:r>
            <a:r>
              <a:rPr lang="en-US" dirty="0"/>
              <a:t>cases of recurrent infection, a thorough breast examination should be performed after resolution </a:t>
            </a:r>
            <a:r>
              <a:rPr lang="en-US" b="1" dirty="0"/>
              <a:t>of infection to rule out any underlying solid or cystic masses.</a:t>
            </a:r>
            <a:r>
              <a:rPr lang="en-US" dirty="0"/>
              <a:t> </a:t>
            </a:r>
            <a:endParaRPr lang="en-US" dirty="0" smtClean="0"/>
          </a:p>
          <a:p>
            <a:r>
              <a:rPr lang="en-US" dirty="0" smtClean="0"/>
              <a:t>An </a:t>
            </a:r>
            <a:r>
              <a:rPr lang="en-US" b="1" dirty="0" err="1"/>
              <a:t>ultrasonographic</a:t>
            </a:r>
            <a:r>
              <a:rPr lang="en-US" b="1" dirty="0"/>
              <a:t> (US) </a:t>
            </a:r>
            <a:r>
              <a:rPr lang="en-US" dirty="0"/>
              <a:t>examination may also be useful</a:t>
            </a:r>
            <a:r>
              <a:rPr lang="en-US" dirty="0" smtClean="0"/>
              <a:t>. </a:t>
            </a:r>
          </a:p>
          <a:p>
            <a:endParaRPr lang="en-US" dirty="0"/>
          </a:p>
        </p:txBody>
      </p:sp>
    </p:spTree>
    <p:extLst>
      <p:ext uri="{BB962C8B-B14F-4D97-AF65-F5344CB8AC3E}">
        <p14:creationId xmlns:p14="http://schemas.microsoft.com/office/powerpoint/2010/main" val="18010054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p>
        </p:txBody>
      </p:sp>
      <p:sp>
        <p:nvSpPr>
          <p:cNvPr id="3" name="Content Placeholder 2"/>
          <p:cNvSpPr>
            <a:spLocks noGrp="1"/>
          </p:cNvSpPr>
          <p:nvPr>
            <p:ph idx="1"/>
          </p:nvPr>
        </p:nvSpPr>
        <p:spPr/>
        <p:txBody>
          <a:bodyPr/>
          <a:lstStyle/>
          <a:p>
            <a:pPr marL="0" indent="0">
              <a:buNone/>
            </a:pPr>
            <a:r>
              <a:rPr lang="en-US" dirty="0" smtClean="0"/>
              <a:t>A </a:t>
            </a:r>
            <a:r>
              <a:rPr lang="en-US" b="1" dirty="0"/>
              <a:t>midstream culture </a:t>
            </a:r>
            <a:r>
              <a:rPr lang="en-US" dirty="0"/>
              <a:t>of expressed milk may prove helpful for diagnosis and management, particularly for recurrent cases caused by uncommon pathogens or antibiotic resistance. </a:t>
            </a:r>
          </a:p>
          <a:p>
            <a:r>
              <a:rPr lang="en-US" dirty="0"/>
              <a:t>Generally, midstream milk cultures do not grow pathogens.</a:t>
            </a:r>
          </a:p>
          <a:p>
            <a:r>
              <a:rPr lang="en-US" dirty="0"/>
              <a:t> The mother should be counseled on</a:t>
            </a:r>
            <a:r>
              <a:rPr lang="en-US" b="1" dirty="0"/>
              <a:t> compliance with a full 2-week course of therapy, and any potential predisposing factors should be addressed.</a:t>
            </a:r>
            <a:r>
              <a:rPr lang="en-US" dirty="0"/>
              <a:t> </a:t>
            </a:r>
          </a:p>
          <a:p>
            <a:r>
              <a:rPr lang="en-US" dirty="0"/>
              <a:t>In some circumstances, a longer course of antibiotics may be needed</a:t>
            </a:r>
          </a:p>
          <a:p>
            <a:endParaRPr lang="en-US" dirty="0"/>
          </a:p>
        </p:txBody>
      </p:sp>
    </p:spTree>
    <p:extLst>
      <p:ext uri="{BB962C8B-B14F-4D97-AF65-F5344CB8AC3E}">
        <p14:creationId xmlns:p14="http://schemas.microsoft.com/office/powerpoint/2010/main" val="40855786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Abscess</a:t>
            </a:r>
            <a:endParaRPr lang="en-US" dirty="0"/>
          </a:p>
        </p:txBody>
      </p:sp>
      <p:sp>
        <p:nvSpPr>
          <p:cNvPr id="3" name="Content Placeholder 2"/>
          <p:cNvSpPr>
            <a:spLocks noGrp="1"/>
          </p:cNvSpPr>
          <p:nvPr>
            <p:ph idx="1"/>
          </p:nvPr>
        </p:nvSpPr>
        <p:spPr>
          <a:xfrm>
            <a:off x="838200" y="1330036"/>
            <a:ext cx="10515600" cy="4846927"/>
          </a:xfrm>
        </p:spPr>
        <p:txBody>
          <a:bodyPr>
            <a:normAutofit fontScale="85000" lnSpcReduction="20000"/>
          </a:bodyPr>
          <a:lstStyle/>
          <a:p>
            <a:r>
              <a:rPr lang="en-US" dirty="0" smtClean="0"/>
              <a:t>A breast abscess is a walled-off area of the breast that contains purulent material; it occurs in </a:t>
            </a:r>
            <a:r>
              <a:rPr lang="en-US" b="1" dirty="0" smtClean="0"/>
              <a:t>about 3% to 11% of women with mastitis.</a:t>
            </a:r>
          </a:p>
          <a:p>
            <a:r>
              <a:rPr lang="en-US" b="1" dirty="0" smtClean="0"/>
              <a:t> Symptoms</a:t>
            </a:r>
            <a:r>
              <a:rPr lang="en-US" dirty="0" smtClean="0"/>
              <a:t>: The signs and symptoms of a breast abscess are similar to those of mastitis, with the added finding of a defined, </a:t>
            </a:r>
            <a:r>
              <a:rPr lang="en-US" b="1" dirty="0" smtClean="0"/>
              <a:t>tense or fluctuant mass in the breast.</a:t>
            </a:r>
          </a:p>
          <a:p>
            <a:r>
              <a:rPr lang="en-US" dirty="0" smtClean="0"/>
              <a:t> </a:t>
            </a:r>
            <a:r>
              <a:rPr lang="en-US" b="1" dirty="0" smtClean="0"/>
              <a:t>Persistent symptoms of mastitis after 48 to 72 hours of therapy </a:t>
            </a:r>
            <a:r>
              <a:rPr lang="en-US" dirty="0" smtClean="0"/>
              <a:t>should prompt investigation for a possible underlying abscess.</a:t>
            </a:r>
          </a:p>
          <a:p>
            <a:pPr marL="0" indent="0">
              <a:buNone/>
            </a:pPr>
            <a:r>
              <a:rPr lang="en-US" b="1" dirty="0" smtClean="0"/>
              <a:t> Causes</a:t>
            </a:r>
            <a:r>
              <a:rPr lang="en-US" dirty="0" smtClean="0"/>
              <a:t>:</a:t>
            </a:r>
          </a:p>
          <a:p>
            <a:r>
              <a:rPr lang="en-US" dirty="0" smtClean="0"/>
              <a:t> If mastitis is not promptly treated or if treatment is not adequate, abscess formation is possible. </a:t>
            </a:r>
          </a:p>
          <a:p>
            <a:pPr marL="0" indent="0">
              <a:buNone/>
            </a:pPr>
            <a:r>
              <a:rPr lang="en-US" b="1" dirty="0" smtClean="0"/>
              <a:t>Evaluation</a:t>
            </a:r>
            <a:r>
              <a:rPr lang="en-US" dirty="0" smtClean="0"/>
              <a:t>:</a:t>
            </a:r>
          </a:p>
          <a:p>
            <a:r>
              <a:rPr lang="en-US" dirty="0" smtClean="0"/>
              <a:t> The breast should be carefully evaluated to rule out other causes of a breast mass.</a:t>
            </a:r>
          </a:p>
          <a:p>
            <a:r>
              <a:rPr lang="en-US" dirty="0" smtClean="0"/>
              <a:t> Breast US may demonstrate an abnormal fluid collection consistent with an abscess.</a:t>
            </a:r>
            <a:endParaRPr lang="en-US" dirty="0"/>
          </a:p>
        </p:txBody>
      </p:sp>
    </p:spTree>
    <p:extLst>
      <p:ext uri="{BB962C8B-B14F-4D97-AF65-F5344CB8AC3E}">
        <p14:creationId xmlns:p14="http://schemas.microsoft.com/office/powerpoint/2010/main" val="403633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Ideal Timing </a:t>
            </a:r>
            <a:r>
              <a:rPr lang="en-US" dirty="0" smtClean="0"/>
              <a:t>:</a:t>
            </a:r>
          </a:p>
          <a:p>
            <a:r>
              <a:rPr lang="en-US" dirty="0" smtClean="0"/>
              <a:t>When </a:t>
            </a:r>
            <a:r>
              <a:rPr lang="en-US" dirty="0"/>
              <a:t>a patient is not pregnant, the ideal time for a breast examination is in </a:t>
            </a:r>
            <a:r>
              <a:rPr lang="en-US" b="1" dirty="0"/>
              <a:t>the early follicular phase, after completion of the menses and before the </a:t>
            </a:r>
            <a:r>
              <a:rPr lang="en-US" b="1" dirty="0" err="1"/>
              <a:t>midcycle</a:t>
            </a:r>
            <a:r>
              <a:rPr lang="en-US" b="1" dirty="0"/>
              <a:t> increases in edema, </a:t>
            </a:r>
            <a:r>
              <a:rPr lang="en-US" b="1" dirty="0" err="1"/>
              <a:t>mastalgia</a:t>
            </a:r>
            <a:r>
              <a:rPr lang="en-US" b="1" dirty="0"/>
              <a:t>, and cutaneous tactile sensitivity.</a:t>
            </a:r>
          </a:p>
          <a:p>
            <a:r>
              <a:rPr lang="en-US" dirty="0"/>
              <a:t> Structural Evaluation of the Breast Structural evaluation should include identification of </a:t>
            </a:r>
            <a:r>
              <a:rPr lang="en-US" b="1" dirty="0"/>
              <a:t>scars or lesions, as well as the maturational stage and symmetry of the breasts. </a:t>
            </a:r>
            <a:endParaRPr lang="en-US" b="1" dirty="0" smtClean="0"/>
          </a:p>
          <a:p>
            <a:r>
              <a:rPr lang="en-US" b="1" dirty="0" smtClean="0"/>
              <a:t>Inverted </a:t>
            </a:r>
            <a:r>
              <a:rPr lang="en-US" b="1" dirty="0"/>
              <a:t>nipples and tubular or </a:t>
            </a:r>
            <a:r>
              <a:rPr lang="en-US" b="1" dirty="0" err="1"/>
              <a:t>hypoplastic</a:t>
            </a:r>
            <a:r>
              <a:rPr lang="en-US" b="1" dirty="0"/>
              <a:t> breasts can also be identified</a:t>
            </a:r>
            <a:r>
              <a:rPr lang="en-US" dirty="0"/>
              <a:t>.</a:t>
            </a:r>
          </a:p>
          <a:p>
            <a:endParaRPr lang="en-US" dirty="0"/>
          </a:p>
        </p:txBody>
      </p:sp>
    </p:spTree>
    <p:extLst>
      <p:ext uri="{BB962C8B-B14F-4D97-AF65-F5344CB8AC3E}">
        <p14:creationId xmlns:p14="http://schemas.microsoft.com/office/powerpoint/2010/main" val="2992438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3020"/>
          </a:xfrm>
        </p:spPr>
        <p:txBody>
          <a:bodyPr>
            <a:normAutofit fontScale="90000"/>
          </a:bodyPr>
          <a:lstStyle/>
          <a:p>
            <a:endParaRPr lang="en-US" dirty="0"/>
          </a:p>
        </p:txBody>
      </p:sp>
      <p:sp>
        <p:nvSpPr>
          <p:cNvPr id="3" name="Content Placeholder 2"/>
          <p:cNvSpPr>
            <a:spLocks noGrp="1"/>
          </p:cNvSpPr>
          <p:nvPr>
            <p:ph idx="1"/>
          </p:nvPr>
        </p:nvSpPr>
        <p:spPr>
          <a:xfrm>
            <a:off x="838200" y="914400"/>
            <a:ext cx="10515600" cy="5611091"/>
          </a:xfrm>
        </p:spPr>
        <p:txBody>
          <a:bodyPr>
            <a:normAutofit fontScale="85000" lnSpcReduction="20000"/>
          </a:bodyPr>
          <a:lstStyle/>
          <a:p>
            <a:r>
              <a:rPr lang="en-US" dirty="0"/>
              <a:t> </a:t>
            </a:r>
            <a:r>
              <a:rPr lang="en-US" b="1" dirty="0" smtClean="0"/>
              <a:t>Management</a:t>
            </a:r>
            <a:r>
              <a:rPr lang="en-US" dirty="0" smtClean="0"/>
              <a:t>: </a:t>
            </a:r>
            <a:r>
              <a:rPr lang="en-US" dirty="0"/>
              <a:t>Fluid collections identified with breast US can be </a:t>
            </a:r>
            <a:r>
              <a:rPr lang="en-US" b="1" dirty="0"/>
              <a:t>serially drained</a:t>
            </a:r>
            <a:r>
              <a:rPr lang="en-US" dirty="0"/>
              <a:t>. This treatment may be sufficient (along with antibiotics and frequent milk removal) to </a:t>
            </a:r>
            <a:r>
              <a:rPr lang="en-US" b="1" dirty="0"/>
              <a:t>treat even </a:t>
            </a:r>
            <a:r>
              <a:rPr lang="en-US" b="1" dirty="0" err="1"/>
              <a:t>multiloculated</a:t>
            </a:r>
            <a:r>
              <a:rPr lang="en-US" b="1" dirty="0"/>
              <a:t> breast abscesses</a:t>
            </a:r>
            <a:r>
              <a:rPr lang="en-US" dirty="0" smtClean="0"/>
              <a:t>.</a:t>
            </a:r>
          </a:p>
          <a:p>
            <a:r>
              <a:rPr lang="en-US" dirty="0" smtClean="0"/>
              <a:t> </a:t>
            </a:r>
            <a:r>
              <a:rPr lang="en-US" b="1" dirty="0"/>
              <a:t>Occasionally, an incision </a:t>
            </a:r>
            <a:r>
              <a:rPr lang="en-US" dirty="0"/>
              <a:t>is required to surgically drain an abscess. </a:t>
            </a:r>
            <a:endParaRPr lang="en-US" dirty="0" smtClean="0"/>
          </a:p>
          <a:p>
            <a:r>
              <a:rPr lang="en-US" dirty="0" smtClean="0"/>
              <a:t>In </a:t>
            </a:r>
            <a:r>
              <a:rPr lang="en-US" dirty="0"/>
              <a:t>all cases, the abscess fluid should be</a:t>
            </a:r>
            <a:r>
              <a:rPr lang="en-US" b="1" dirty="0"/>
              <a:t> cultured </a:t>
            </a:r>
            <a:r>
              <a:rPr lang="en-US" dirty="0"/>
              <a:t>so that the appropriate antibiotic can be prescribed. </a:t>
            </a:r>
            <a:r>
              <a:rPr lang="en-US" b="1" dirty="0"/>
              <a:t>In some cases, hospitalization and parenteral antibiotics will be necessary</a:t>
            </a:r>
            <a:r>
              <a:rPr lang="en-US" b="1" dirty="0" smtClean="0"/>
              <a:t>.</a:t>
            </a:r>
          </a:p>
          <a:p>
            <a:r>
              <a:rPr lang="en-US" dirty="0" smtClean="0"/>
              <a:t> </a:t>
            </a:r>
            <a:r>
              <a:rPr lang="en-US" dirty="0"/>
              <a:t>Breastfeeding from the contralateral breast can be continued with a </a:t>
            </a:r>
            <a:r>
              <a:rPr lang="en-US" b="1" dirty="0"/>
              <a:t>healthy term baby.</a:t>
            </a:r>
            <a:r>
              <a:rPr lang="en-US" dirty="0"/>
              <a:t> </a:t>
            </a:r>
            <a:endParaRPr lang="en-US" dirty="0" smtClean="0"/>
          </a:p>
          <a:p>
            <a:r>
              <a:rPr lang="en-US" dirty="0" smtClean="0"/>
              <a:t>Breastfeeding </a:t>
            </a:r>
            <a:r>
              <a:rPr lang="en-US" dirty="0"/>
              <a:t>from the affected breast will depend on practical considerations. If an incision and drainage of an abscess are required and the incision can be made far enough from the areola to allow successful latch that does not allow the baby to be in contact with purulent drainage, breastfeeding on the affected breast can be undertaken. </a:t>
            </a:r>
            <a:endParaRPr lang="en-US" dirty="0" smtClean="0"/>
          </a:p>
          <a:p>
            <a:r>
              <a:rPr lang="en-US" dirty="0" smtClean="0"/>
              <a:t>If </a:t>
            </a:r>
            <a:r>
              <a:rPr lang="en-US" b="1" dirty="0"/>
              <a:t>breastfeeding cannot occur, the milk must be emptied via mechanical or manual methods. </a:t>
            </a:r>
            <a:endParaRPr lang="en-US" b="1" dirty="0" smtClean="0"/>
          </a:p>
          <a:p>
            <a:r>
              <a:rPr lang="en-US" dirty="0" smtClean="0"/>
              <a:t>Sometimes </a:t>
            </a:r>
            <a:r>
              <a:rPr lang="en-US" b="1" dirty="0"/>
              <a:t>applying pressure over an incision with sterile dressing during feeding or pumping </a:t>
            </a:r>
            <a:r>
              <a:rPr lang="en-US" dirty="0"/>
              <a:t>can help prevent a fistula.</a:t>
            </a:r>
          </a:p>
          <a:p>
            <a:endParaRPr lang="en-US" dirty="0"/>
          </a:p>
        </p:txBody>
      </p:sp>
    </p:spTree>
    <p:extLst>
      <p:ext uri="{BB962C8B-B14F-4D97-AF65-F5344CB8AC3E}">
        <p14:creationId xmlns:p14="http://schemas.microsoft.com/office/powerpoint/2010/main" val="21966361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Breast Care</a:t>
            </a:r>
            <a:endParaRPr lang="en-US" dirty="0"/>
          </a:p>
        </p:txBody>
      </p:sp>
      <p:sp>
        <p:nvSpPr>
          <p:cNvPr id="3" name="Content Placeholder 2"/>
          <p:cNvSpPr>
            <a:spLocks noGrp="1"/>
          </p:cNvSpPr>
          <p:nvPr>
            <p:ph idx="1"/>
          </p:nvPr>
        </p:nvSpPr>
        <p:spPr>
          <a:xfrm>
            <a:off x="436418" y="1267691"/>
            <a:ext cx="11492346" cy="5278582"/>
          </a:xfrm>
        </p:spPr>
        <p:txBody>
          <a:bodyPr>
            <a:normAutofit fontScale="92500" lnSpcReduction="20000"/>
          </a:bodyPr>
          <a:lstStyle/>
          <a:p>
            <a:r>
              <a:rPr lang="en-US" dirty="0" smtClean="0"/>
              <a:t>The mother should be given basic breast care information. She should be instructed that little special care is required, outside </a:t>
            </a:r>
            <a:r>
              <a:rPr lang="en-US" b="1" dirty="0" smtClean="0"/>
              <a:t>of avoiding the use of harsh soaps and detergents directly on the nipple and areola.</a:t>
            </a:r>
          </a:p>
          <a:p>
            <a:r>
              <a:rPr lang="en-US" dirty="0" smtClean="0"/>
              <a:t> The use of a </a:t>
            </a:r>
            <a:r>
              <a:rPr lang="en-US" b="1" dirty="0" smtClean="0"/>
              <a:t>comfortable, non-constraining nursing bra during lactation </a:t>
            </a:r>
            <a:r>
              <a:rPr lang="en-US" dirty="0" smtClean="0"/>
              <a:t>is advised.</a:t>
            </a:r>
          </a:p>
          <a:p>
            <a:r>
              <a:rPr lang="en-US" dirty="0" smtClean="0"/>
              <a:t> If </a:t>
            </a:r>
            <a:r>
              <a:rPr lang="en-US" b="1" dirty="0" smtClean="0"/>
              <a:t>an underwire-type bra </a:t>
            </a:r>
            <a:r>
              <a:rPr lang="en-US" dirty="0" smtClean="0"/>
              <a:t>is used, care should be taken to ensure that it fits properly and does not compress any tissue, which could lead to poor drainage and the potential for plugged ducts.</a:t>
            </a:r>
          </a:p>
          <a:p>
            <a:r>
              <a:rPr lang="en-US" dirty="0" smtClean="0"/>
              <a:t> Mothers should also be counseled on the use of </a:t>
            </a:r>
            <a:r>
              <a:rPr lang="en-US" b="1" dirty="0" smtClean="0"/>
              <a:t>breast pads to absorb leakage</a:t>
            </a:r>
            <a:r>
              <a:rPr lang="en-US" dirty="0" smtClean="0"/>
              <a:t>. </a:t>
            </a:r>
          </a:p>
          <a:p>
            <a:r>
              <a:rPr lang="en-US" dirty="0" smtClean="0"/>
              <a:t>These can either be reusable pads made of cloth or disposable pads. </a:t>
            </a:r>
          </a:p>
          <a:p>
            <a:r>
              <a:rPr lang="en-US" dirty="0" smtClean="0"/>
              <a:t>If disposable pads are chosen, those backed with </a:t>
            </a:r>
            <a:r>
              <a:rPr lang="en-US" b="1" dirty="0" smtClean="0"/>
              <a:t>plastic liners should be avoided, </a:t>
            </a:r>
            <a:r>
              <a:rPr lang="en-US" dirty="0" smtClean="0"/>
              <a:t>to reduce the possibility of inducing sore nipples from constantly being moist.</a:t>
            </a:r>
          </a:p>
          <a:p>
            <a:r>
              <a:rPr lang="en-US" dirty="0" smtClean="0"/>
              <a:t> Reusable pads should be changed </a:t>
            </a:r>
            <a:r>
              <a:rPr lang="en-US" b="1" dirty="0" smtClean="0"/>
              <a:t>frequently and laundered</a:t>
            </a:r>
            <a:r>
              <a:rPr lang="en-US" dirty="0" smtClean="0"/>
              <a:t>. </a:t>
            </a:r>
          </a:p>
          <a:p>
            <a:r>
              <a:rPr lang="en-US" dirty="0" smtClean="0"/>
              <a:t>Silicone pads are also available that stop the flow of breast milk altogether.</a:t>
            </a:r>
          </a:p>
          <a:p>
            <a:r>
              <a:rPr lang="en-US" dirty="0" smtClean="0"/>
              <a:t> No research has been conducted on these products</a:t>
            </a:r>
            <a:endParaRPr lang="en-US" dirty="0"/>
          </a:p>
        </p:txBody>
      </p:sp>
    </p:spTree>
    <p:extLst>
      <p:ext uri="{BB962C8B-B14F-4D97-AF65-F5344CB8AC3E}">
        <p14:creationId xmlns:p14="http://schemas.microsoft.com/office/powerpoint/2010/main" val="1238052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Breast Evaluation During Lactation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Regular breast self-awareness. Women should be familiar with the normal appearance of their lactating breasts, and they should report changes to their health care professionals. </a:t>
            </a:r>
          </a:p>
          <a:p>
            <a:r>
              <a:rPr lang="en-US" dirty="0" smtClean="0"/>
              <a:t>• Clinical breast examinations should be performed by a physician at the onset of pregnancy, in the postpartum period, and annually thereafter, even while lactating. </a:t>
            </a:r>
          </a:p>
          <a:p>
            <a:r>
              <a:rPr lang="en-US" dirty="0" smtClean="0"/>
              <a:t>• Mammograms. Routine screening mammograms may be performed in women during lactation if they are at high risk of breast cancer, depending on the expected duration of lactation. Otherwise, screening mammograms may be delayed until several months after weaning. </a:t>
            </a:r>
          </a:p>
          <a:p>
            <a:r>
              <a:rPr lang="en-US" dirty="0" smtClean="0"/>
              <a:t>• Biopsy, if indicated, is safe during pregnancy and lactation. </a:t>
            </a:r>
          </a:p>
          <a:p>
            <a:r>
              <a:rPr lang="en-US" dirty="0" smtClean="0"/>
              <a:t>• Breast cancer diagnosed during pregnancy and lactation generally has the same prognosis, stage for stage, as premenopausal breast cancer diagnosed outside of pregnancy and lactation. Early diagnosis of breast cancer is important, and treatment should not be delayed. Early referral to a breast surgeon for further evaluation of a breast abnormality is indicated if there is any cause for concern</a:t>
            </a:r>
            <a:r>
              <a:rPr lang="en-US" smtClean="0"/>
              <a:t>. </a:t>
            </a:r>
          </a:p>
          <a:p>
            <a:r>
              <a:rPr lang="en-US" smtClean="0"/>
              <a:t>• </a:t>
            </a:r>
            <a:r>
              <a:rPr lang="en-US" dirty="0" smtClean="0"/>
              <a:t>Lactation is possible (even if unilateral) after most breast surgeries and breast cancer treatments.</a:t>
            </a:r>
            <a:endParaRPr lang="en-US" dirty="0"/>
          </a:p>
        </p:txBody>
      </p:sp>
    </p:spTree>
    <p:extLst>
      <p:ext uri="{BB962C8B-B14F-4D97-AF65-F5344CB8AC3E}">
        <p14:creationId xmlns:p14="http://schemas.microsoft.com/office/powerpoint/2010/main" val="32415684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5000"/>
            <a:lum/>
          </a:blip>
          <a:srcRect/>
          <a:stretch>
            <a:fillRect l="-4000" r="-4000"/>
          </a:stretch>
        </a:blipFill>
        <a:effectLst/>
      </p:bgPr>
    </p:bg>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981200" y="620713"/>
            <a:ext cx="8229600" cy="5510212"/>
          </a:xfrm>
        </p:spPr>
        <p:txBody>
          <a:bodyPr/>
          <a:lstStyle/>
          <a:p>
            <a:pPr marL="0" indent="0" eaLnBrk="1" hangingPunct="1">
              <a:buNone/>
            </a:pPr>
            <a:r>
              <a:rPr lang="fa-IR" sz="2900" dirty="0">
                <a:latin typeface="Times New Roman" pitchFamily="18" charset="0"/>
                <a:cs typeface="Times New Roman" pitchFamily="18" charset="0"/>
              </a:rPr>
              <a:t>  </a:t>
            </a:r>
            <a:r>
              <a:rPr lang="fa-IR" sz="8800" b="1" dirty="0">
                <a:latin typeface="Times New Roman" pitchFamily="18" charset="0"/>
                <a:cs typeface="Times New Roman" pitchFamily="18" charset="0"/>
              </a:rPr>
              <a:t>الحمدلله رب العالمین</a:t>
            </a:r>
            <a:endParaRPr lang="en-US" sz="8800" b="1" dirty="0">
              <a:latin typeface="Times New Roman" pitchFamily="18" charset="0"/>
              <a:cs typeface="Times New Roman" pitchFamily="18" charset="0"/>
            </a:endParaRPr>
          </a:p>
          <a:p>
            <a:pPr marL="0" indent="0" eaLnBrk="1" hangingPunct="1">
              <a:buNone/>
            </a:pPr>
            <a:r>
              <a:rPr lang="fa-IR" sz="6000" b="1" dirty="0">
                <a:latin typeface="Times New Roman" pitchFamily="18" charset="0"/>
                <a:cs typeface="Times New Roman" pitchFamily="18" charset="0"/>
              </a:rPr>
              <a:t>وصل الله علی محمد واهلبیت الطاهرین و</a:t>
            </a:r>
          </a:p>
          <a:p>
            <a:pPr marL="0" indent="0" eaLnBrk="1" hangingPunct="1">
              <a:buNone/>
            </a:pPr>
            <a:r>
              <a:rPr lang="fa-IR" sz="6000" b="1" dirty="0">
                <a:latin typeface="Times New Roman" pitchFamily="18" charset="0"/>
                <a:cs typeface="Times New Roman" pitchFamily="18" charset="0"/>
              </a:rPr>
              <a:t>جمیع ملائکته</a:t>
            </a:r>
          </a:p>
          <a:p>
            <a:pPr marL="0" indent="0" eaLnBrk="1" hangingPunct="1">
              <a:buNone/>
            </a:pPr>
            <a:r>
              <a:rPr lang="fa-IR" sz="6000" b="1" dirty="0">
                <a:latin typeface="Times New Roman" pitchFamily="18" charset="0"/>
                <a:cs typeface="Times New Roman" pitchFamily="18" charset="0"/>
              </a:rPr>
              <a:t>والانبیا والمرسلین </a:t>
            </a:r>
            <a:endParaRPr lang="en-US" sz="6000" b="1" dirty="0">
              <a:latin typeface="Times New Roman" pitchFamily="18" charset="0"/>
              <a:cs typeface="Times New Roman" pitchFamily="18" charset="0"/>
            </a:endParaRPr>
          </a:p>
        </p:txBody>
      </p:sp>
      <p:sp>
        <p:nvSpPr>
          <p:cNvPr id="4" name="Slide Number Placeholder 4"/>
          <p:cNvSpPr>
            <a:spLocks noGrp="1"/>
          </p:cNvSpPr>
          <p:nvPr>
            <p:ph type="sldNum" sz="quarter" idx="12"/>
          </p:nvPr>
        </p:nvSpPr>
        <p:spPr>
          <a:xfrm>
            <a:off x="4648200" y="6356351"/>
            <a:ext cx="2895600" cy="365125"/>
          </a:xfrm>
        </p:spPr>
        <p:txBody>
          <a:bodyPr/>
          <a:lstStyle/>
          <a:p>
            <a:pPr algn="ctr" rtl="1">
              <a:defRPr/>
            </a:pPr>
            <a:fld id="{A131A0B2-2968-40EE-A2D2-FD6CC28EF311}" type="slidenum">
              <a:rPr lang="fa-IR">
                <a:solidFill>
                  <a:prstClr val="black">
                    <a:tint val="75000"/>
                  </a:prstClr>
                </a:solidFill>
                <a:latin typeface="Calibri"/>
                <a:cs typeface="Arial" panose="020B0604020202020204" pitchFamily="34" charset="0"/>
              </a:rPr>
              <a:pPr algn="ctr" rtl="1">
                <a:defRPr/>
              </a:pPr>
              <a:t>63</a:t>
            </a:fld>
            <a:endParaRPr lang="en-US">
              <a:solidFill>
                <a:prstClr val="black">
                  <a:tint val="75000"/>
                </a:prstClr>
              </a:solidFill>
              <a:latin typeface="Calibri"/>
            </a:endParaRPr>
          </a:p>
        </p:txBody>
      </p:sp>
    </p:spTree>
    <p:extLst>
      <p:ext uri="{BB962C8B-B14F-4D97-AF65-F5344CB8AC3E}">
        <p14:creationId xmlns:p14="http://schemas.microsoft.com/office/powerpoint/2010/main" val="41643854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p:cNvPicPr>
            <a:picLocks noGrp="1" noChangeAspect="1" noChangeArrowheads="1"/>
          </p:cNvPicPr>
          <p:nvPr>
            <p:ph idx="1"/>
          </p:nvPr>
        </p:nvPicPr>
        <p:blipFill>
          <a:blip r:embed="rId2"/>
          <a:srcRect/>
          <a:stretch>
            <a:fillRect/>
          </a:stretch>
        </p:blipFill>
        <p:spPr bwMode="auto">
          <a:xfrm>
            <a:off x="1524000" y="0"/>
            <a:ext cx="9144000" cy="6858000"/>
          </a:xfrm>
          <a:prstGeom prst="rect">
            <a:avLst/>
          </a:prstGeom>
          <a:noFill/>
          <a:ln w="9525">
            <a:noFill/>
            <a:miter lim="800000"/>
            <a:headEnd/>
            <a:tailEnd/>
          </a:ln>
          <a:effectLst/>
        </p:spPr>
      </p:pic>
      <p:sp>
        <p:nvSpPr>
          <p:cNvPr id="15" name="Rectangle 14"/>
          <p:cNvSpPr/>
          <p:nvPr/>
        </p:nvSpPr>
        <p:spPr>
          <a:xfrm>
            <a:off x="5473519" y="5562601"/>
            <a:ext cx="3002745" cy="584775"/>
          </a:xfrm>
          <a:prstGeom prst="rect">
            <a:avLst/>
          </a:prstGeom>
          <a:solidFill>
            <a:schemeClr val="tx1"/>
          </a:solidFill>
        </p:spPr>
        <p:txBody>
          <a:bodyPr wrap="none">
            <a:spAutoFit/>
          </a:bodyPr>
          <a:lstStyle/>
          <a:p>
            <a:pPr algn="r" rtl="1"/>
            <a:r>
              <a:rPr lang="fa-IR" sz="3200" b="1" dirty="0">
                <a:solidFill>
                  <a:srgbClr val="C0504D"/>
                </a:solidFill>
                <a:latin typeface="Calibri"/>
                <a:cs typeface="Arial" panose="020B0604020202020204" pitchFamily="34" charset="0"/>
              </a:rPr>
              <a:t>با تشكر از توجه شما</a:t>
            </a:r>
          </a:p>
        </p:txBody>
      </p:sp>
    </p:spTree>
    <p:extLst>
      <p:ext uri="{BB962C8B-B14F-4D97-AF65-F5344CB8AC3E}">
        <p14:creationId xmlns:p14="http://schemas.microsoft.com/office/powerpoint/2010/main" val="1197969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Breast Symmetry</a:t>
            </a:r>
            <a:br>
              <a:rPr lang="en-US" dirty="0"/>
            </a:br>
            <a:endParaRPr lang="en-US" dirty="0"/>
          </a:p>
        </p:txBody>
      </p:sp>
      <p:sp>
        <p:nvSpPr>
          <p:cNvPr id="3" name="Content Placeholder 2"/>
          <p:cNvSpPr>
            <a:spLocks noGrp="1"/>
          </p:cNvSpPr>
          <p:nvPr>
            <p:ph idx="1"/>
          </p:nvPr>
        </p:nvSpPr>
        <p:spPr/>
        <p:txBody>
          <a:bodyPr/>
          <a:lstStyle/>
          <a:p>
            <a:r>
              <a:rPr lang="en-US" dirty="0" smtClean="0"/>
              <a:t>Patients </a:t>
            </a:r>
            <a:r>
              <a:rPr lang="en-US" b="1" dirty="0" smtClean="0"/>
              <a:t>with </a:t>
            </a:r>
            <a:r>
              <a:rPr lang="en-US" b="1" dirty="0" err="1" smtClean="0"/>
              <a:t>hypoplastic</a:t>
            </a:r>
            <a:r>
              <a:rPr lang="en-US" b="1" dirty="0" smtClean="0"/>
              <a:t> or inadequately developed breasts should be evaluated further for prior hormonal deficiencies </a:t>
            </a:r>
            <a:r>
              <a:rPr lang="en-US" dirty="0" smtClean="0"/>
              <a:t>in the developmental process.</a:t>
            </a:r>
          </a:p>
          <a:p>
            <a:r>
              <a:rPr lang="en-US" dirty="0" smtClean="0"/>
              <a:t> Many patients will present with slight breast asymmetry, which is normal.</a:t>
            </a:r>
          </a:p>
          <a:p>
            <a:r>
              <a:rPr lang="en-US" dirty="0" smtClean="0"/>
              <a:t> </a:t>
            </a:r>
            <a:r>
              <a:rPr lang="en-US" b="1" dirty="0" smtClean="0"/>
              <a:t>Significant asymmetry between breasts warrants further consideration, especially if the asymmetry is a recent occurrence. </a:t>
            </a:r>
            <a:endParaRPr lang="en-US" b="1" dirty="0"/>
          </a:p>
        </p:txBody>
      </p:sp>
    </p:spTree>
    <p:extLst>
      <p:ext uri="{BB962C8B-B14F-4D97-AF65-F5344CB8AC3E}">
        <p14:creationId xmlns:p14="http://schemas.microsoft.com/office/powerpoint/2010/main" val="287262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Inverted Nipples</a:t>
            </a:r>
          </a:p>
        </p:txBody>
      </p:sp>
      <p:sp>
        <p:nvSpPr>
          <p:cNvPr id="3" name="Content Placeholder 2"/>
          <p:cNvSpPr>
            <a:spLocks noGrp="1"/>
          </p:cNvSpPr>
          <p:nvPr>
            <p:ph idx="1"/>
          </p:nvPr>
        </p:nvSpPr>
        <p:spPr/>
        <p:txBody>
          <a:bodyPr>
            <a:normAutofit fontScale="92500" lnSpcReduction="10000"/>
          </a:bodyPr>
          <a:lstStyle/>
          <a:p>
            <a:r>
              <a:rPr lang="en-US" b="1" dirty="0" smtClean="0"/>
              <a:t>Nipple size and shape generally do not affect the ability to breastfeed  </a:t>
            </a:r>
            <a:r>
              <a:rPr lang="en-US" dirty="0" smtClean="0"/>
              <a:t>Patients may complain of inverted (turned-in) nipples  and question the effect on future breastfeeding.</a:t>
            </a:r>
          </a:p>
          <a:p>
            <a:r>
              <a:rPr lang="en-US" dirty="0" smtClean="0"/>
              <a:t> A woman who has </a:t>
            </a:r>
            <a:r>
              <a:rPr lang="en-US" b="1" dirty="0" smtClean="0"/>
              <a:t>flat  or inverted nipples is able to breastfeed if her nipples can become erect</a:t>
            </a:r>
            <a:r>
              <a:rPr lang="en-US" dirty="0" smtClean="0"/>
              <a:t>. </a:t>
            </a:r>
          </a:p>
          <a:p>
            <a:r>
              <a:rPr lang="en-US" dirty="0" smtClean="0"/>
              <a:t>The use of </a:t>
            </a:r>
            <a:r>
              <a:rPr lang="en-US" b="1" dirty="0" smtClean="0"/>
              <a:t>breast shells for inverted nipples has not been shown to be effective </a:t>
            </a:r>
            <a:r>
              <a:rPr lang="en-US" dirty="0" smtClean="0"/>
              <a:t>in the limited research done to date. </a:t>
            </a:r>
          </a:p>
          <a:p>
            <a:r>
              <a:rPr lang="en-US" dirty="0" smtClean="0"/>
              <a:t>Similarly,.</a:t>
            </a:r>
            <a:r>
              <a:rPr lang="en-US" b="1" dirty="0" smtClean="0"/>
              <a:t> </a:t>
            </a:r>
            <a:r>
              <a:rPr lang="en-US" b="1" dirty="0"/>
              <a:t>stretching or rolling the nipples during pregnancy has not been found to be beneficial</a:t>
            </a:r>
            <a:r>
              <a:rPr lang="en-US" dirty="0" smtClean="0"/>
              <a:t> </a:t>
            </a:r>
          </a:p>
          <a:p>
            <a:r>
              <a:rPr lang="en-US" dirty="0" smtClean="0"/>
              <a:t>Indeed, nipple rolling may result in </a:t>
            </a:r>
            <a:r>
              <a:rPr lang="en-US" b="1" dirty="0" smtClean="0"/>
              <a:t>oxytocin release</a:t>
            </a:r>
            <a:r>
              <a:rPr lang="en-US" dirty="0" smtClean="0"/>
              <a:t>, which might induce uterine contractions.</a:t>
            </a:r>
          </a:p>
          <a:p>
            <a:endParaRPr lang="en-US" dirty="0"/>
          </a:p>
        </p:txBody>
      </p:sp>
    </p:spTree>
    <p:extLst>
      <p:ext uri="{BB962C8B-B14F-4D97-AF65-F5344CB8AC3E}">
        <p14:creationId xmlns:p14="http://schemas.microsoft.com/office/powerpoint/2010/main" val="3760915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Long          Large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31246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TotalTime>
  <Words>5101</Words>
  <Application>Microsoft Office PowerPoint</Application>
  <PresentationFormat>Widescreen</PresentationFormat>
  <Paragraphs>285</Paragraphs>
  <Slides>64</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64</vt:i4>
      </vt:variant>
    </vt:vector>
  </HeadingPairs>
  <TitlesOfParts>
    <vt:vector size="71" baseType="lpstr">
      <vt:lpstr>Arial</vt:lpstr>
      <vt:lpstr>Calibri</vt:lpstr>
      <vt:lpstr>Calibri Light</vt:lpstr>
      <vt:lpstr>Majalla UI</vt:lpstr>
      <vt:lpstr>Times New Roman</vt:lpstr>
      <vt:lpstr>Office Theme</vt:lpstr>
      <vt:lpstr>1_Office Theme</vt:lpstr>
      <vt:lpstr>PowerPoint Presentation</vt:lpstr>
      <vt:lpstr>Breast problems and BF</vt:lpstr>
      <vt:lpstr>PowerPoint Presentation</vt:lpstr>
      <vt:lpstr>Breast Examination</vt:lpstr>
      <vt:lpstr>Physical Examination</vt:lpstr>
      <vt:lpstr>PowerPoint Presentation</vt:lpstr>
      <vt:lpstr>Breast Symmetry </vt:lpstr>
      <vt:lpstr>Inverted Nipples</vt:lpstr>
      <vt:lpstr>                              Long          Large</vt:lpstr>
      <vt:lpstr>Breast Size</vt:lpstr>
      <vt:lpstr>PowerPoint Presentation</vt:lpstr>
      <vt:lpstr>Short-term Maternal Breastfeeding Issues</vt:lpstr>
      <vt:lpstr>PowerPoint Presentation</vt:lpstr>
      <vt:lpstr>PowerPoint Presentation</vt:lpstr>
      <vt:lpstr>PowerPoint Presentation</vt:lpstr>
      <vt:lpstr>PowerPoint Presentation</vt:lpstr>
      <vt:lpstr>Nipple Pain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Dermatoses</vt:lpstr>
      <vt:lpstr>PowerPoint Presentation</vt:lpstr>
      <vt:lpstr>Superficial Nipple Bacterial Infections</vt:lpstr>
      <vt:lpstr>Bacterial Dysbiosis and Lactiferous Duct Infections</vt:lpstr>
      <vt:lpstr>Nipple Candida Infections</vt:lpstr>
      <vt:lpstr>PowerPoint Presentation</vt:lpstr>
      <vt:lpstr>Management</vt:lpstr>
      <vt:lpstr>PowerPoint Presentation</vt:lpstr>
      <vt:lpstr>PowerPoint Presentation</vt:lpstr>
      <vt:lpstr>Viral Infection</vt:lpstr>
      <vt:lpstr>Vasospasm</vt:lpstr>
      <vt:lpstr>Allodynia (Functional Pain)</vt:lpstr>
      <vt:lpstr>PowerPoint Presentation</vt:lpstr>
      <vt:lpstr>Breast Filling and Engorgement</vt:lpstr>
      <vt:lpstr>Engorgement</vt:lpstr>
      <vt:lpstr>PowerPoint Presentation</vt:lpstr>
      <vt:lpstr>RPS</vt:lpstr>
      <vt:lpstr>Oversupply</vt:lpstr>
      <vt:lpstr>Plugged Ducts (Milk Stasis)</vt:lpstr>
      <vt:lpstr>PowerPoint Presentation</vt:lpstr>
      <vt:lpstr>Evaluation:</vt:lpstr>
      <vt:lpstr>Management :</vt:lpstr>
      <vt:lpstr>Mastitis</vt:lpstr>
      <vt:lpstr>PowerPoint Presentation</vt:lpstr>
      <vt:lpstr>mastitis</vt:lpstr>
      <vt:lpstr>Management</vt:lpstr>
      <vt:lpstr>PowerPoint Presentation</vt:lpstr>
      <vt:lpstr>PowerPoint Presentation</vt:lpstr>
      <vt:lpstr>Recurrent and Chronic Mastitis</vt:lpstr>
      <vt:lpstr>Evaluation:</vt:lpstr>
      <vt:lpstr>Management</vt:lpstr>
      <vt:lpstr>Breast Abscess</vt:lpstr>
      <vt:lpstr>PowerPoint Presentation</vt:lpstr>
      <vt:lpstr>Basic Breast Care</vt:lpstr>
      <vt:lpstr>Recommendations for Breast Evaluation During Lactation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problems</dc:title>
  <dc:creator>DR.FARIVAR</dc:creator>
  <cp:lastModifiedBy>DR.FARIVAR</cp:lastModifiedBy>
  <cp:revision>44</cp:revision>
  <dcterms:created xsi:type="dcterms:W3CDTF">2023-05-04T17:36:37Z</dcterms:created>
  <dcterms:modified xsi:type="dcterms:W3CDTF">2024-08-11T01:05:48Z</dcterms:modified>
</cp:coreProperties>
</file>